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handoutMasterIdLst>
    <p:handoutMasterId r:id="rId22"/>
  </p:handoutMasterIdLst>
  <p:sldIdLst>
    <p:sldId id="266" r:id="rId3"/>
    <p:sldId id="267" r:id="rId4"/>
    <p:sldId id="268" r:id="rId5"/>
    <p:sldId id="288" r:id="rId6"/>
    <p:sldId id="272" r:id="rId7"/>
    <p:sldId id="289" r:id="rId8"/>
    <p:sldId id="277" r:id="rId9"/>
    <p:sldId id="290" r:id="rId10"/>
    <p:sldId id="269" r:id="rId11"/>
    <p:sldId id="291" r:id="rId12"/>
    <p:sldId id="280" r:id="rId13"/>
    <p:sldId id="292" r:id="rId14"/>
    <p:sldId id="275" r:id="rId15"/>
    <p:sldId id="293" r:id="rId16"/>
    <p:sldId id="279" r:id="rId17"/>
    <p:sldId id="294" r:id="rId18"/>
    <p:sldId id="274" r:id="rId19"/>
    <p:sldId id="296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418677079957142E-2"/>
          <c:y val="3.9714092800330482E-2"/>
          <c:w val="0.67541726309565242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46550194987751E-2"/>
                  <c:y val="-3.7261118091730036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20.25</c:v>
                </c:pt>
                <c:pt idx="1">
                  <c:v>19.2</c:v>
                </c:pt>
                <c:pt idx="2">
                  <c:v>6</c:v>
                </c:pt>
                <c:pt idx="3">
                  <c:v>45.5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52576"/>
        <c:axId val="20954112"/>
        <c:axId val="0"/>
      </c:bar3DChart>
      <c:catAx>
        <c:axId val="2095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54112"/>
        <c:crosses val="autoZero"/>
        <c:auto val="1"/>
        <c:lblAlgn val="ctr"/>
        <c:lblOffset val="100"/>
        <c:noMultiLvlLbl val="0"/>
      </c:catAx>
      <c:valAx>
        <c:axId val="2095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5257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53857134454719E-3"/>
          <c:y val="1.3224136064653787E-2"/>
          <c:w val="0.98341780885223773"/>
          <c:h val="0.835183911189354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6.0728196400213236E-2"/>
                  <c:y val="-4.0413956853796916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500233867572137E-2"/>
                  <c:y val="3.3535091542535159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740916742210715E-2"/>
                  <c:y val="-4.4713336694783203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852371211788791E-3"/>
                  <c:y val="-4.0021016183387034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050795476506346E-2"/>
                  <c:y val="3.5095459478861321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016562118681494E-2"/>
                  <c:y val="-5.20063297810214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</c:v>
                </c:pt>
                <c:pt idx="1">
                  <c:v>30</c:v>
                </c:pt>
                <c:pt idx="2">
                  <c:v>80</c:v>
                </c:pt>
                <c:pt idx="3">
                  <c:v>90</c:v>
                </c:pt>
                <c:pt idx="4">
                  <c:v>30</c:v>
                </c:pt>
                <c:pt idx="5">
                  <c:v>70</c:v>
                </c:pt>
                <c:pt idx="6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27648"/>
        <c:axId val="94829184"/>
      </c:lineChart>
      <c:catAx>
        <c:axId val="9482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829184"/>
        <c:crosses val="autoZero"/>
        <c:auto val="1"/>
        <c:lblAlgn val="ctr"/>
        <c:lblOffset val="100"/>
        <c:noMultiLvlLbl val="0"/>
      </c:catAx>
      <c:valAx>
        <c:axId val="948291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82764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3.3607376958115762E-2"/>
          <c:y val="3.9003144949706442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2062327311419E-2"/>
          <c:y val="3.9714092800330482E-2"/>
          <c:w val="0.66761066746874553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178201518711109E-2"/>
                  <c:y val="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44</c:v>
                </c:pt>
                <c:pt idx="2">
                  <c:v>12</c:v>
                </c:pt>
                <c:pt idx="3">
                  <c:v>78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999296"/>
        <c:axId val="95000832"/>
        <c:axId val="0"/>
      </c:bar3DChart>
      <c:catAx>
        <c:axId val="9499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000832"/>
        <c:crosses val="autoZero"/>
        <c:auto val="1"/>
        <c:lblAlgn val="ctr"/>
        <c:lblOffset val="100"/>
        <c:noMultiLvlLbl val="0"/>
      </c:catAx>
      <c:valAx>
        <c:axId val="9500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99929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6818626128378E-2"/>
          <c:y val="5.021432803762544E-2"/>
          <c:w val="0.94002627159073826"/>
          <c:h val="0.8623176484664096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2.3675824068100756E-2"/>
                  <c:y val="-5.6241970265412104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59569104833357E-2"/>
                  <c:y val="6.7452263138853524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633369401532419E-2"/>
                  <c:y val="-3.792990237551952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25237345243619E-3"/>
                  <c:y val="-4.2282160956474919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56870058322184E-2"/>
                  <c:y val="4.18788937981250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</c:v>
                </c:pt>
                <c:pt idx="1">
                  <c:v>30</c:v>
                </c:pt>
                <c:pt idx="2">
                  <c:v>70</c:v>
                </c:pt>
                <c:pt idx="3">
                  <c:v>60</c:v>
                </c:pt>
                <c:pt idx="4">
                  <c:v>25</c:v>
                </c:pt>
                <c:pt idx="5">
                  <c:v>20</c:v>
                </c:pt>
                <c:pt idx="6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34752"/>
        <c:axId val="95102080"/>
      </c:lineChart>
      <c:catAx>
        <c:axId val="9503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5102080"/>
        <c:crosses val="autoZero"/>
        <c:auto val="1"/>
        <c:lblAlgn val="ctr"/>
        <c:lblOffset val="100"/>
        <c:noMultiLvlLbl val="0"/>
      </c:catAx>
      <c:valAx>
        <c:axId val="9510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503475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8.3998603329788799E-2"/>
          <c:y val="7.7442606092200592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7113710529338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5.5</c:v>
                </c:pt>
                <c:pt idx="1">
                  <c:v>6.7</c:v>
                </c:pt>
                <c:pt idx="2">
                  <c:v>1.5</c:v>
                </c:pt>
                <c:pt idx="3">
                  <c:v>13.7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116288"/>
        <c:axId val="95118080"/>
        <c:axId val="0"/>
      </c:bar3DChart>
      <c:catAx>
        <c:axId val="9511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118080"/>
        <c:crosses val="autoZero"/>
        <c:auto val="1"/>
        <c:lblAlgn val="ctr"/>
        <c:lblOffset val="100"/>
        <c:noMultiLvlLbl val="0"/>
      </c:catAx>
      <c:valAx>
        <c:axId val="9511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1162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53857134454719E-3"/>
          <c:y val="1.3224136064653787E-2"/>
          <c:w val="0.98341780885223773"/>
          <c:h val="0.808050173912300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2.6640013854669742E-2"/>
                  <c:y val="6.368362916940852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19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676131223514851E-2"/>
                  <c:y val="-5.4649554607892573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11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955778022796723E-2"/>
                  <c:y val="-4.4713336694783203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11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791324773437871E-2"/>
                  <c:y val="-7.3938187779705386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44470782424735E-2"/>
                  <c:y val="-6.4394910537005856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820948932844996E-2"/>
                  <c:y val="-4.7484218277741221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sz="2800" dirty="0" smtClean="0"/>
                      <a:t>5</a:t>
                    </a:r>
                    <a:endParaRPr lang="en-US" sz="28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smtClean="0"/>
                      <a:t>13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50</c:v>
                </c:pt>
                <c:pt idx="2">
                  <c:v>50</c:v>
                </c:pt>
                <c:pt idx="3">
                  <c:v>70</c:v>
                </c:pt>
                <c:pt idx="4">
                  <c:v>100</c:v>
                </c:pt>
                <c:pt idx="5">
                  <c:v>80</c:v>
                </c:pt>
                <c:pt idx="6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12288"/>
        <c:axId val="95213824"/>
      </c:lineChart>
      <c:catAx>
        <c:axId val="9521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5213824"/>
        <c:crosses val="autoZero"/>
        <c:auto val="1"/>
        <c:lblAlgn val="ctr"/>
        <c:lblOffset val="100"/>
        <c:noMultiLvlLbl val="0"/>
      </c:catAx>
      <c:valAx>
        <c:axId val="952138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52122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2.6196902491693309E-2"/>
          <c:y val="6.6136882226761146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35860233985301E-2"/>
                  <c:y val="-2.4730624609785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679301169926506E-2"/>
                  <c:y val="2.732481993393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8.5</c:v>
                </c:pt>
                <c:pt idx="1">
                  <c:v>4</c:v>
                </c:pt>
                <c:pt idx="2">
                  <c:v>3</c:v>
                </c:pt>
                <c:pt idx="3">
                  <c:v>15.5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136448"/>
        <c:axId val="98137984"/>
        <c:axId val="0"/>
      </c:bar3DChart>
      <c:catAx>
        <c:axId val="98136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137984"/>
        <c:crosses val="autoZero"/>
        <c:auto val="1"/>
        <c:lblAlgn val="ctr"/>
        <c:lblOffset val="100"/>
        <c:noMultiLvlLbl val="0"/>
      </c:catAx>
      <c:valAx>
        <c:axId val="9813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13644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32833886804364E-3"/>
          <c:y val="2.4529799079989707E-2"/>
          <c:w val="0.98638199863880671"/>
          <c:h val="0.808050173912300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6.5174481080066737E-2"/>
                  <c:y val="-4.7197391173060543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2</a:t>
                    </a:r>
                    <a:r>
                      <a:rPr lang="en-US" sz="2800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890992504100851E-2"/>
                  <c:y val="-5.238858787770019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92159041152291E-3"/>
                  <c:y val="-4.2452191921695311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27341966672237E-2"/>
                  <c:y val="7.0774899655024079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285372586986133E-2"/>
                  <c:y val="-3.5000028486863281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427036585103881E-2"/>
                  <c:y val="-4.5222895461757798E-2"/>
                </c:manualLayout>
              </c:layout>
              <c:tx>
                <c:rich>
                  <a:bodyPr/>
                  <a:lstStyle/>
                  <a:p>
                    <a:r>
                      <a:rPr lang="uk-UA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smtClean="0"/>
                      <a:t>1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20</c:v>
                </c:pt>
                <c:pt idx="5">
                  <c:v>60</c:v>
                </c:pt>
                <c:pt idx="6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92384"/>
        <c:axId val="98255616"/>
      </c:lineChart>
      <c:catAx>
        <c:axId val="98192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8255616"/>
        <c:crosses val="autoZero"/>
        <c:auto val="1"/>
        <c:lblAlgn val="ctr"/>
        <c:lblOffset val="100"/>
        <c:noMultiLvlLbl val="0"/>
      </c:catAx>
      <c:valAx>
        <c:axId val="982556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819238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1.7304333131986309E-2"/>
          <c:y val="5.2570013588233794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35860233985301E-2"/>
                  <c:y val="-2.4730624609785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793814237442454E-3"/>
                  <c:y val="-2.980889447338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33801122368525E-3"/>
                  <c:y val="-3.477704355228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інформатика</c:v>
                </c:pt>
                <c:pt idx="1">
                  <c:v>укр.мова та літ</c:v>
                </c:pt>
                <c:pt idx="2">
                  <c:v>математика</c:v>
                </c:pt>
                <c:pt idx="3">
                  <c:v>історія</c:v>
                </c:pt>
                <c:pt idx="4">
                  <c:v>біологія</c:v>
                </c:pt>
                <c:pt idx="5">
                  <c:v>англійська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77</c:v>
                </c:pt>
                <c:pt idx="1">
                  <c:v>70</c:v>
                </c:pt>
                <c:pt idx="2">
                  <c:v>40</c:v>
                </c:pt>
                <c:pt idx="3">
                  <c:v>53</c:v>
                </c:pt>
                <c:pt idx="4">
                  <c:v>23</c:v>
                </c:pt>
                <c:pt idx="5">
                  <c:v>78</c:v>
                </c:pt>
                <c:pt idx="6">
                  <c:v>22</c:v>
                </c:pt>
                <c:pt idx="7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273152"/>
        <c:axId val="98274688"/>
        <c:axId val="0"/>
      </c:bar3DChart>
      <c:catAx>
        <c:axId val="9827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274688"/>
        <c:crosses val="autoZero"/>
        <c:auto val="1"/>
        <c:lblAlgn val="ctr"/>
        <c:lblOffset val="100"/>
        <c:noMultiLvlLbl val="0"/>
      </c:catAx>
      <c:valAx>
        <c:axId val="9827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27315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5904529126385E-3"/>
          <c:y val="3.8272803743307021E-2"/>
          <c:w val="0.9663999138984557"/>
          <c:h val="0.819297134373237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299300077769137E-3"/>
                  <c:y val="4.8423371429148564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223979742991518E-2"/>
                  <c:y val="-6.0746857852734974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03550531422489E-2"/>
                  <c:y val="-6.6273660790936648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46550194987751E-2"/>
                  <c:y val="-3.7261118091730036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dirty="0" smtClean="0"/>
                      <a:t>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smtClean="0"/>
                      <a:t>6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uk-UA" sz="2800" smtClean="0"/>
                      <a:t>3</a:t>
                    </a:r>
                    <a:endParaRPr lang="en-US" sz="28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</c:v>
                </c:pt>
                <c:pt idx="1">
                  <c:v>60</c:v>
                </c:pt>
                <c:pt idx="2">
                  <c:v>80</c:v>
                </c:pt>
                <c:pt idx="3">
                  <c:v>100</c:v>
                </c:pt>
                <c:pt idx="4">
                  <c:v>60</c:v>
                </c:pt>
                <c:pt idx="5">
                  <c:v>30</c:v>
                </c:pt>
                <c:pt idx="6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73024"/>
        <c:axId val="47887104"/>
      </c:lineChart>
      <c:catAx>
        <c:axId val="4787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7887104"/>
        <c:crosses val="autoZero"/>
        <c:auto val="1"/>
        <c:lblAlgn val="ctr"/>
        <c:lblOffset val="100"/>
        <c:noMultiLvlLbl val="0"/>
      </c:catAx>
      <c:valAx>
        <c:axId val="478871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787302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33967522127171"/>
          <c:y val="7.8826378598626151E-2"/>
          <c:w val="0.14116163018923825"/>
          <c:h val="6.3573563976297001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36259566461903E-2"/>
          <c:y val="3.9714092800330482E-2"/>
          <c:w val="0.68069503117539787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5340319007011866E-2"/>
                  <c:y val="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5</c:v>
                </c:pt>
                <c:pt idx="3">
                  <c:v>32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313088"/>
        <c:axId val="94318976"/>
        <c:axId val="0"/>
      </c:bar3DChart>
      <c:catAx>
        <c:axId val="94313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318976"/>
        <c:crosses val="autoZero"/>
        <c:auto val="1"/>
        <c:lblAlgn val="ctr"/>
        <c:lblOffset val="100"/>
        <c:noMultiLvlLbl val="0"/>
      </c:catAx>
      <c:valAx>
        <c:axId val="9431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3130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48429539574973E-2"/>
          <c:y val="2.4529799079989707E-2"/>
          <c:w val="0.95822219566640121"/>
          <c:h val="0.8216170425508276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5.0353532147221734E-2"/>
                  <c:y val="-5.6241970265412104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64423654141137E-2"/>
                  <c:y val="1.9968222904007817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900603014230917E-2"/>
                  <c:y val="1.4076427405501963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6673320144633791E-3"/>
                  <c:y val="-6.037131914117804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819372077238851E-2"/>
                  <c:y val="5.092347289047655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31423399267387E-2"/>
                  <c:y val="4.9745185007933589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9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sz="2800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</c:v>
                </c:pt>
                <c:pt idx="1">
                  <c:v>30</c:v>
                </c:pt>
                <c:pt idx="2">
                  <c:v>80</c:v>
                </c:pt>
                <c:pt idx="3">
                  <c:v>70</c:v>
                </c:pt>
                <c:pt idx="4">
                  <c:v>50</c:v>
                </c:pt>
                <c:pt idx="5">
                  <c:v>50</c:v>
                </c:pt>
                <c:pt idx="6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02048"/>
        <c:axId val="94403584"/>
      </c:lineChart>
      <c:catAx>
        <c:axId val="94402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403584"/>
        <c:crosses val="autoZero"/>
        <c:auto val="1"/>
        <c:lblAlgn val="ctr"/>
        <c:lblOffset val="100"/>
        <c:noMultiLvlLbl val="0"/>
      </c:catAx>
      <c:valAx>
        <c:axId val="944035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40204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6497980149731262"/>
          <c:y val="5.2570013588233794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2062327311419E-2"/>
          <c:y val="3.9714092800330482E-2"/>
          <c:w val="0.67478015089560961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679301169926506E-2"/>
                  <c:y val="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II рівень</c:v>
                </c:pt>
                <c:pt idx="1">
                  <c:v>III-IV рівень</c:v>
                </c:pt>
                <c:pt idx="2">
                  <c:v>Загальна сума</c:v>
                </c:pt>
                <c:pt idx="3">
                  <c:v>максимальна сума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36</c:v>
                </c:pt>
                <c:pt idx="2">
                  <c:v>77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434816"/>
        <c:axId val="94436352"/>
        <c:axId val="0"/>
      </c:bar3DChart>
      <c:catAx>
        <c:axId val="94434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436352"/>
        <c:crosses val="autoZero"/>
        <c:auto val="1"/>
        <c:lblAlgn val="ctr"/>
        <c:lblOffset val="100"/>
        <c:noMultiLvlLbl val="0"/>
      </c:catAx>
      <c:valAx>
        <c:axId val="9443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43481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5016856753946937"/>
          <c:y val="0.32515088307871898"/>
          <c:w val="0.24983143246053058"/>
          <c:h val="0.3447298891672443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7955073152475E-2"/>
          <c:y val="2.4529799079989707E-2"/>
          <c:w val="0.97452523949253067"/>
          <c:h val="0.796744450046860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5.9246101506928738E-2"/>
                  <c:y val="-7.206998367702725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</a:t>
                    </a:r>
                    <a:r>
                      <a:rPr lang="en-US" sz="2800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105853784686855E-2"/>
                  <c:y val="7.875798700429297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99521435059971E-2"/>
                  <c:y val="-4.0127307792011714E-3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452470733877373E-2"/>
                  <c:y val="-5.5849029595002223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718542944341387E-3"/>
                  <c:y val="5.77067291668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</c:v>
                </c:pt>
                <c:pt idx="1">
                  <c:v>25</c:v>
                </c:pt>
                <c:pt idx="2">
                  <c:v>30</c:v>
                </c:pt>
                <c:pt idx="3">
                  <c:v>70</c:v>
                </c:pt>
                <c:pt idx="4">
                  <c:v>20</c:v>
                </c:pt>
                <c:pt idx="5">
                  <c:v>100</c:v>
                </c:pt>
                <c:pt idx="6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21088"/>
        <c:axId val="94922624"/>
      </c:lineChart>
      <c:catAx>
        <c:axId val="94921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922624"/>
        <c:crosses val="autoZero"/>
        <c:auto val="1"/>
        <c:lblAlgn val="ctr"/>
        <c:lblOffset val="100"/>
        <c:noMultiLvlLbl val="0"/>
      </c:catAx>
      <c:valAx>
        <c:axId val="949226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9210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7239027596373513"/>
          <c:y val="5.2570013588233794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923442021924705E-2"/>
          <c:y val="3.9714092800330482E-2"/>
          <c:w val="0.66940387771121967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1005457499257819E-2"/>
                  <c:y val="2.732481993393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9</c:v>
                </c:pt>
                <c:pt idx="2">
                  <c:v>6</c:v>
                </c:pt>
                <c:pt idx="3">
                  <c:v>28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957568"/>
        <c:axId val="94959104"/>
        <c:axId val="0"/>
      </c:bar3DChart>
      <c:catAx>
        <c:axId val="9495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959104"/>
        <c:crosses val="autoZero"/>
        <c:auto val="1"/>
        <c:lblAlgn val="ctr"/>
        <c:lblOffset val="100"/>
        <c:noMultiLvlLbl val="0"/>
      </c:catAx>
      <c:valAx>
        <c:axId val="9495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95756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7955073152475E-2"/>
          <c:y val="2.4529799079989707E-2"/>
          <c:w val="0.96563267013282372"/>
          <c:h val="0.835183911189354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 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4.4425152574083741E-2"/>
                  <c:y val="-4.7197391173060543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285372586986133E-2"/>
                  <c:y val="-4.5605153558436529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991588236227719E-2"/>
                  <c:y val="-3.7929902375519485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934565627161875E-2"/>
                  <c:y val="5.2685741470320964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926802717531855E-2"/>
                  <c:y val="-6.6656055310093748E-2"/>
                </c:manualLayout>
              </c:layout>
              <c:tx>
                <c:rich>
                  <a:bodyPr/>
                  <a:lstStyle/>
                  <a:p>
                    <a:r>
                      <a:rPr lang="uk-UA" sz="2800" dirty="0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873321264957598E-2"/>
                  <c:y val="-3.6178316369406251E-2"/>
                </c:manualLayout>
              </c:layout>
              <c:tx>
                <c:rich>
                  <a:bodyPr/>
                  <a:lstStyle/>
                  <a:p>
                    <a:r>
                      <a:rPr lang="uk-UA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</c:v>
                </c:pt>
                <c:pt idx="1">
                  <c:v>10</c:v>
                </c:pt>
                <c:pt idx="2">
                  <c:v>55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36672"/>
        <c:axId val="94650752"/>
      </c:lineChart>
      <c:catAx>
        <c:axId val="9463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650752"/>
        <c:crosses val="autoZero"/>
        <c:auto val="1"/>
        <c:lblAlgn val="ctr"/>
        <c:lblOffset val="100"/>
        <c:noMultiLvlLbl val="0"/>
      </c:catAx>
      <c:valAx>
        <c:axId val="94650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6366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4.2499946317822807E-2"/>
          <c:y val="5.2570013588233794E-2"/>
          <c:w val="0.14234786237570243"/>
          <c:h val="6.2758518284293199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923442021924705E-2"/>
          <c:y val="3.9714092800330482E-2"/>
          <c:w val="0.68530602701703458"/>
          <c:h val="0.61639356190470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02E-3"/>
                  <c:y val="-4.471334171007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3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011479598805957E-2"/>
                  <c:y val="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II рівень</c:v>
                </c:pt>
                <c:pt idx="1">
                  <c:v>III рівень</c:v>
                </c:pt>
                <c:pt idx="2">
                  <c:v>IV рівень</c:v>
                </c:pt>
                <c:pt idx="3">
                  <c:v>Загальна сума</c:v>
                </c:pt>
                <c:pt idx="4">
                  <c:v>максимальна сума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11.5</c:v>
                </c:pt>
                <c:pt idx="1">
                  <c:v>7</c:v>
                </c:pt>
                <c:pt idx="2">
                  <c:v>6</c:v>
                </c:pt>
                <c:pt idx="3">
                  <c:v>24.5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681344"/>
        <c:axId val="94687232"/>
        <c:axId val="0"/>
      </c:bar3DChart>
      <c:catAx>
        <c:axId val="9468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687232"/>
        <c:crosses val="autoZero"/>
        <c:auto val="1"/>
        <c:lblAlgn val="ctr"/>
        <c:lblOffset val="100"/>
        <c:noMultiLvlLbl val="0"/>
      </c:catAx>
      <c:valAx>
        <c:axId val="9468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68134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4812076891274371"/>
          <c:y val="0.32515088307871898"/>
          <c:w val="0.25187923108725624"/>
          <c:h val="0.3447298891672443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A7D3C-BB10-402B-8C39-E27269DAFBFE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40DA3-7148-4869-9B09-CDC421F44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3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A225-116F-41A3-AB28-E9274E125D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32A2-4319-407F-9EA0-0D29EF8409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0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34FA-0A3D-4C64-A456-880D04DC64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37A0-4AF6-4E26-B33C-9FD9379D9D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3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FB1D-B671-4313-923A-64E54D401A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5257-339F-4E64-8F5C-9AC2D760EE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66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1317F-24C8-4042-B671-FFF540258E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72EA-6A41-4ED5-BDD2-3F04B8F854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2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7F759-2AE7-446D-BF35-5538867C86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C1BC-6CF0-46C4-ABF9-A4CC1E0BD4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79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7F0D-8C95-410E-A312-6AC6EB6AA6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82F1-91B8-411E-A14B-A42C0BFA8B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95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3AFF-0CC0-4CF5-AD74-CD265B5A6F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1512-8037-4344-AB82-7F83991F0F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10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D27F-C239-4D70-9040-14C8EA24A4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4A51-ACE7-46E2-B19A-1C3BB3E5BD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5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5933-0C35-4D15-A9DB-E92609DF1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660CB-AAF8-4C24-B152-7846EC244B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81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897B-ADBC-4B55-AD6E-FBC281C034D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8442-46A9-4CC7-8228-FC3160700B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92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D794-898A-4E3B-9BFD-2F4D74FB3A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D346-1F11-4DB5-9C6A-4D561DBD8B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3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 style du titre</a:t>
            </a:r>
            <a:endParaRPr lang="en-US" altLang="ru-R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les styles du texte du masque</a:t>
            </a:r>
          </a:p>
          <a:p>
            <a:pPr lvl="1"/>
            <a:r>
              <a:rPr lang="fr-FR" altLang="ru-RU" smtClean="0"/>
              <a:t>Deuxième niveau</a:t>
            </a:r>
          </a:p>
          <a:p>
            <a:pPr lvl="2"/>
            <a:r>
              <a:rPr lang="fr-FR" altLang="ru-RU" smtClean="0"/>
              <a:t>Troisième niveau</a:t>
            </a:r>
          </a:p>
          <a:p>
            <a:pPr lvl="3"/>
            <a:r>
              <a:rPr lang="fr-FR" altLang="ru-RU" smtClean="0"/>
              <a:t>Quatrième niveau</a:t>
            </a:r>
          </a:p>
          <a:p>
            <a:pPr lvl="4"/>
            <a:r>
              <a:rPr lang="fr-FR" altLang="ru-RU" smtClean="0"/>
              <a:t>Cinquième niveau</a:t>
            </a:r>
            <a:endParaRPr lang="en-US" altLang="ru-R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33A244-550A-479D-83C7-5FB14C70CD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0B2C1-EB6F-4FDC-8F0C-AAB327DB4B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6984776" cy="4032448"/>
          </a:xfrm>
        </p:spPr>
        <p:txBody>
          <a:bodyPr rtlCol="0">
            <a:normAutofit/>
          </a:bodyPr>
          <a:lstStyle/>
          <a:p>
            <a:pPr lvl="0" fontAlgn="auto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CA" b="1" dirty="0" smtClean="0">
                <a:solidFill>
                  <a:srgbClr val="0000CC"/>
                </a:solidFill>
              </a:rPr>
              <a:t> </a:t>
            </a:r>
            <a:r>
              <a:rPr lang="uk-UA" b="1" dirty="0" smtClean="0">
                <a:solidFill>
                  <a:srgbClr val="0000CC"/>
                </a:solidFill>
              </a:rPr>
              <a:t>Аналіз участі учнів </a:t>
            </a:r>
            <a:br>
              <a:rPr lang="uk-UA" b="1" dirty="0" smtClean="0">
                <a:solidFill>
                  <a:srgbClr val="0000CC"/>
                </a:solidFill>
              </a:rPr>
            </a:br>
            <a:r>
              <a:rPr lang="uk-UA" b="1" dirty="0" smtClean="0">
                <a:solidFill>
                  <a:srgbClr val="0000CC"/>
                </a:solidFill>
              </a:rPr>
              <a:t>ДНЗ КРЦПО</a:t>
            </a:r>
            <a:br>
              <a:rPr lang="uk-UA" b="1" dirty="0" smtClean="0">
                <a:solidFill>
                  <a:srgbClr val="0000CC"/>
                </a:solidFill>
              </a:rPr>
            </a:br>
            <a:r>
              <a:rPr lang="uk-UA" b="1" dirty="0" smtClean="0">
                <a:solidFill>
                  <a:srgbClr val="0000CC"/>
                </a:solidFill>
              </a:rPr>
              <a:t> у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III</a:t>
            </a:r>
            <a:r>
              <a:rPr lang="uk-UA" b="1" dirty="0" smtClean="0">
                <a:solidFill>
                  <a:srgbClr val="0000CC"/>
                </a:solidFill>
              </a:rPr>
              <a:t> (обласному) етапі Всеукраїнських учнівських олімпіад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5733257"/>
            <a:ext cx="6544816" cy="5040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Заступник директора з НР  Корякіна О.М.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4728788"/>
              </p:ext>
            </p:extLst>
          </p:nvPr>
        </p:nvGraphicFramePr>
        <p:xfrm>
          <a:off x="251520" y="1052736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633553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rgbClr val="7030A0"/>
                </a:solidFill>
              </a:rPr>
              <a:t>Хімія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836613"/>
            <a:ext cx="5637213" cy="576262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Tx/>
            </a:pPr>
            <a:r>
              <a:rPr lang="uk-UA" sz="2600" b="1" dirty="0">
                <a:solidFill>
                  <a:srgbClr val="212745"/>
                </a:solidFill>
              </a:rPr>
              <a:t>Рейтинг – </a:t>
            </a:r>
            <a:r>
              <a:rPr lang="uk-UA" sz="2600" b="1" dirty="0" smtClean="0">
                <a:solidFill>
                  <a:srgbClr val="212745"/>
                </a:solidFill>
              </a:rPr>
              <a:t>5 </a:t>
            </a:r>
            <a:r>
              <a:rPr lang="uk-UA" sz="2600" b="1" dirty="0">
                <a:solidFill>
                  <a:srgbClr val="212745"/>
                </a:solidFill>
              </a:rPr>
              <a:t>місце</a:t>
            </a:r>
            <a:endParaRPr lang="ru-RU" sz="26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63330586"/>
              </p:ext>
            </p:extLst>
          </p:nvPr>
        </p:nvGraphicFramePr>
        <p:xfrm>
          <a:off x="179512" y="1556792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7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хімія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86345485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849577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</a:pPr>
            <a:r>
              <a:rPr lang="uk-UA" sz="3200" b="1" dirty="0">
                <a:solidFill>
                  <a:srgbClr val="7030A0"/>
                </a:solidFill>
                <a:effectLst/>
              </a:rPr>
              <a:t>Англійська мова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/>
            </a:r>
            <a:br>
              <a:rPr lang="ru-RU" sz="3200" b="1" dirty="0">
                <a:solidFill>
                  <a:srgbClr val="7030A0"/>
                </a:solidFill>
                <a:effectLst/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836613"/>
            <a:ext cx="5637213" cy="576262"/>
          </a:xfrm>
        </p:spPr>
        <p:txBody>
          <a:bodyPr/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uk-UA" sz="2600" b="1" dirty="0">
                <a:solidFill>
                  <a:srgbClr val="212745"/>
                </a:solidFill>
              </a:rPr>
              <a:t>Рейтинг – 6</a:t>
            </a:r>
            <a:r>
              <a:rPr lang="uk-UA" sz="2600" b="1" dirty="0" smtClean="0">
                <a:solidFill>
                  <a:srgbClr val="212745"/>
                </a:solidFill>
              </a:rPr>
              <a:t> </a:t>
            </a:r>
            <a:r>
              <a:rPr lang="uk-UA" sz="2600" b="1" dirty="0">
                <a:solidFill>
                  <a:srgbClr val="212745"/>
                </a:solidFill>
              </a:rPr>
              <a:t>місце</a:t>
            </a:r>
            <a:endParaRPr lang="ru-RU" sz="26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43650928"/>
              </p:ext>
            </p:extLst>
          </p:nvPr>
        </p:nvGraphicFramePr>
        <p:xfrm>
          <a:off x="107504" y="1556792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1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англійська мова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17732529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rgbClr val="7030A0"/>
                </a:solidFill>
              </a:rPr>
              <a:t>Біологія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981075"/>
            <a:ext cx="5637213" cy="503238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Tx/>
            </a:pPr>
            <a:r>
              <a:rPr lang="uk-UA" sz="2600" b="1" dirty="0">
                <a:solidFill>
                  <a:srgbClr val="212745"/>
                </a:solidFill>
              </a:rPr>
              <a:t>Рейтинг </a:t>
            </a:r>
            <a:r>
              <a:rPr lang="uk-UA" sz="2600" b="1" dirty="0" smtClean="0">
                <a:solidFill>
                  <a:srgbClr val="212745"/>
                </a:solidFill>
              </a:rPr>
              <a:t>– 13 місце</a:t>
            </a:r>
            <a:endParaRPr lang="ru-RU" sz="26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86857547"/>
              </p:ext>
            </p:extLst>
          </p:nvPr>
        </p:nvGraphicFramePr>
        <p:xfrm>
          <a:off x="107504" y="1484784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біологія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5939655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633553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rgbClr val="7030A0"/>
                </a:solidFill>
              </a:rPr>
              <a:t>Фізика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836613"/>
            <a:ext cx="5637213" cy="504825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uk-UA" sz="2800" b="1" dirty="0">
                <a:solidFill>
                  <a:srgbClr val="212745"/>
                </a:solidFill>
              </a:rPr>
              <a:t>Рейтинг – </a:t>
            </a:r>
            <a:r>
              <a:rPr lang="uk-UA" sz="2800" b="1" dirty="0" smtClean="0">
                <a:solidFill>
                  <a:srgbClr val="212745"/>
                </a:solidFill>
              </a:rPr>
              <a:t>13 </a:t>
            </a:r>
            <a:r>
              <a:rPr lang="uk-UA" sz="2800" b="1" dirty="0">
                <a:solidFill>
                  <a:srgbClr val="212745"/>
                </a:solidFill>
              </a:rPr>
              <a:t>місце</a:t>
            </a:r>
            <a:endParaRPr lang="ru-RU" sz="28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1119610"/>
              </p:ext>
            </p:extLst>
          </p:nvPr>
        </p:nvGraphicFramePr>
        <p:xfrm>
          <a:off x="107504" y="1556792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фізика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26141169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633553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</a:rPr>
              <a:t>% набраних балів від максимально можливої кількості 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1872346"/>
              </p:ext>
            </p:extLst>
          </p:nvPr>
        </p:nvGraphicFramePr>
        <p:xfrm>
          <a:off x="107504" y="1124744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8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561545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III етап Всеукраїнських учнівських олімпіад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Выноска 2 2"/>
          <p:cNvSpPr/>
          <p:nvPr/>
        </p:nvSpPr>
        <p:spPr>
          <a:xfrm>
            <a:off x="4499992" y="951041"/>
            <a:ext cx="1705546" cy="5853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773"/>
              <a:gd name="adj6" fmla="val -571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Чиркіна В.О.</a:t>
            </a:r>
          </a:p>
          <a:p>
            <a:pPr algn="ctr"/>
            <a:r>
              <a:rPr lang="uk-UA" b="1" dirty="0" smtClean="0">
                <a:solidFill>
                  <a:prstClr val="black"/>
                </a:solidFill>
              </a:rPr>
              <a:t>Костюк Т.І.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61554"/>
            <a:ext cx="3176086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Українська мова та література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69" y="1852683"/>
            <a:ext cx="3197727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Математика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7" name="Выноска 2 6"/>
          <p:cNvSpPr/>
          <p:nvPr/>
        </p:nvSpPr>
        <p:spPr>
          <a:xfrm>
            <a:off x="4142519" y="1821766"/>
            <a:ext cx="2420489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5889"/>
              <a:gd name="adj6" fmla="val -312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prstClr val="black"/>
                </a:solidFill>
              </a:rPr>
              <a:t>Мірошніченко</a:t>
            </a:r>
            <a:r>
              <a:rPr lang="uk-UA" dirty="0">
                <a:solidFill>
                  <a:prstClr val="black"/>
                </a:solidFill>
              </a:rPr>
              <a:t> </a:t>
            </a:r>
            <a:r>
              <a:rPr lang="uk-UA" b="1" dirty="0">
                <a:solidFill>
                  <a:prstClr val="black"/>
                </a:solidFill>
              </a:rPr>
              <a:t>О.С</a:t>
            </a:r>
            <a:r>
              <a:rPr lang="uk-UA" b="1" dirty="0" smtClean="0">
                <a:solidFill>
                  <a:prstClr val="black"/>
                </a:solidFill>
              </a:rPr>
              <a:t>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3336" y="2642483"/>
            <a:ext cx="3197728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Історія України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8769" y="3484065"/>
            <a:ext cx="3197728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Англійська мова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3335" y="4300569"/>
            <a:ext cx="3168594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Фізика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3336" y="5137109"/>
            <a:ext cx="3168593" cy="491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Інформатика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3336" y="5847330"/>
            <a:ext cx="3168593" cy="815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Біологія</a:t>
            </a:r>
          </a:p>
          <a:p>
            <a:pPr algn="ctr"/>
            <a:r>
              <a:rPr lang="uk-UA" b="1" dirty="0" smtClean="0">
                <a:solidFill>
                  <a:prstClr val="black"/>
                </a:solidFill>
              </a:rPr>
              <a:t> Хімія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Выноска 2 15"/>
          <p:cNvSpPr/>
          <p:nvPr/>
        </p:nvSpPr>
        <p:spPr>
          <a:xfrm>
            <a:off x="4529704" y="2635416"/>
            <a:ext cx="1636532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244"/>
              <a:gd name="adj6" fmla="val -57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Нечволод Н.А.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" name="Выноска 2 16"/>
          <p:cNvSpPr/>
          <p:nvPr/>
        </p:nvSpPr>
        <p:spPr>
          <a:xfrm>
            <a:off x="4569006" y="3625492"/>
            <a:ext cx="1803194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244"/>
              <a:gd name="adj6" fmla="val -57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Абашник</a:t>
            </a:r>
            <a:r>
              <a:rPr lang="uk-UA" dirty="0" smtClean="0">
                <a:solidFill>
                  <a:prstClr val="black"/>
                </a:solidFill>
              </a:rPr>
              <a:t> </a:t>
            </a:r>
            <a:r>
              <a:rPr lang="uk-UA" b="1" dirty="0" smtClean="0">
                <a:solidFill>
                  <a:prstClr val="black"/>
                </a:solidFill>
              </a:rPr>
              <a:t>Л.А.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Выноска 2 17"/>
          <p:cNvSpPr/>
          <p:nvPr/>
        </p:nvSpPr>
        <p:spPr>
          <a:xfrm>
            <a:off x="4569006" y="4286171"/>
            <a:ext cx="1803194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244"/>
              <a:gd name="adj6" fmla="val -57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Зеленкова Т.Г.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Выноска 2 18"/>
          <p:cNvSpPr/>
          <p:nvPr/>
        </p:nvSpPr>
        <p:spPr>
          <a:xfrm>
            <a:off x="4531243" y="5065264"/>
            <a:ext cx="1840957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515"/>
              <a:gd name="adj6" fmla="val -479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Ковальова Я.А.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0" name="Выноска 2 19"/>
          <p:cNvSpPr/>
          <p:nvPr/>
        </p:nvSpPr>
        <p:spPr>
          <a:xfrm>
            <a:off x="4598299" y="6273315"/>
            <a:ext cx="1773901" cy="3898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244"/>
              <a:gd name="adj6" fmla="val -57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Волкодав В.І.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1" name="Выноска 2 20"/>
          <p:cNvSpPr/>
          <p:nvPr/>
        </p:nvSpPr>
        <p:spPr>
          <a:xfrm>
            <a:off x="7165524" y="895031"/>
            <a:ext cx="1705546" cy="6413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773"/>
              <a:gd name="adj6" fmla="val -571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Григорова Марина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2" name="Выноска 2 21"/>
          <p:cNvSpPr/>
          <p:nvPr/>
        </p:nvSpPr>
        <p:spPr>
          <a:xfrm>
            <a:off x="7170122" y="1741050"/>
            <a:ext cx="1705546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782"/>
              <a:gd name="adj6" fmla="val -355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Пелюстка Вікторія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4" name="Выноска 2 23"/>
          <p:cNvSpPr/>
          <p:nvPr/>
        </p:nvSpPr>
        <p:spPr>
          <a:xfrm>
            <a:off x="7194615" y="2479814"/>
            <a:ext cx="1705546" cy="58462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8236"/>
              <a:gd name="adj6" fmla="val -5138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Кадіров Рустам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5" name="Выноска 2 24"/>
          <p:cNvSpPr/>
          <p:nvPr/>
        </p:nvSpPr>
        <p:spPr>
          <a:xfrm>
            <a:off x="7170122" y="3272035"/>
            <a:ext cx="1751520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4780"/>
              <a:gd name="adj6" fmla="val -4593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Григорова Марина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6" name="Выноска 2 25"/>
          <p:cNvSpPr/>
          <p:nvPr/>
        </p:nvSpPr>
        <p:spPr>
          <a:xfrm>
            <a:off x="7170122" y="4117300"/>
            <a:ext cx="1751520" cy="56913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563"/>
              <a:gd name="adj6" fmla="val -280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Рябуха Олександр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7" name="Выноска 2 26"/>
          <p:cNvSpPr/>
          <p:nvPr/>
        </p:nvSpPr>
        <p:spPr>
          <a:xfrm>
            <a:off x="7170122" y="4957949"/>
            <a:ext cx="1783667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7779"/>
              <a:gd name="adj6" fmla="val -511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Кацубовський Сергій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8" name="Выноска 2 27"/>
          <p:cNvSpPr/>
          <p:nvPr/>
        </p:nvSpPr>
        <p:spPr>
          <a:xfrm>
            <a:off x="7170122" y="5576878"/>
            <a:ext cx="1722043" cy="4918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774"/>
              <a:gd name="adj6" fmla="val -450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Васильєва Анастасія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9" name="Выноска 2 28"/>
          <p:cNvSpPr/>
          <p:nvPr/>
        </p:nvSpPr>
        <p:spPr>
          <a:xfrm>
            <a:off x="7170122" y="6171367"/>
            <a:ext cx="1783667" cy="491808"/>
          </a:xfrm>
          <a:prstGeom prst="borderCallout2">
            <a:avLst>
              <a:gd name="adj1" fmla="val 15599"/>
              <a:gd name="adj2" fmla="val -2565"/>
              <a:gd name="adj3" fmla="val 18750"/>
              <a:gd name="adj4" fmla="val -16667"/>
              <a:gd name="adj5" fmla="val 71909"/>
              <a:gd name="adj6" fmla="val -188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Клещева  Аліна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13" idx="1"/>
            <a:endCxn id="13" idx="3"/>
          </p:cNvCxnSpPr>
          <p:nvPr/>
        </p:nvCxnSpPr>
        <p:spPr>
          <a:xfrm>
            <a:off x="223336" y="6255252"/>
            <a:ext cx="31685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ыноска 2 29"/>
          <p:cNvSpPr/>
          <p:nvPr/>
        </p:nvSpPr>
        <p:spPr>
          <a:xfrm>
            <a:off x="4552590" y="5699776"/>
            <a:ext cx="1773901" cy="3898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244"/>
              <a:gd name="adj6" fmla="val -57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prstClr val="black"/>
                </a:solidFill>
              </a:rPr>
              <a:t>Яновська О.В.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633553"/>
          </a:xfrm>
        </p:spPr>
        <p:txBody>
          <a:bodyPr/>
          <a:lstStyle/>
          <a:p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Українська</a:t>
            </a:r>
            <a:r>
              <a:rPr lang="uk-UA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мова та література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981075"/>
            <a:ext cx="3313113" cy="576263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Рейтинг – 3 місце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6507231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9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українська</a:t>
            </a:r>
            <a:r>
              <a:rPr lang="uk-UA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мова та література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65804037"/>
              </p:ext>
            </p:extLst>
          </p:nvPr>
        </p:nvGraphicFramePr>
        <p:xfrm>
          <a:off x="179512" y="1196752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0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849577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</a:pPr>
            <a:r>
              <a:rPr lang="uk-UA" sz="3200" b="1" dirty="0">
                <a:solidFill>
                  <a:srgbClr val="7030A0"/>
                </a:solidFill>
                <a:effectLst/>
              </a:rPr>
              <a:t>Історія України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/>
            </a:r>
            <a:br>
              <a:rPr lang="ru-RU" sz="3200" b="1" dirty="0">
                <a:solidFill>
                  <a:srgbClr val="7030A0"/>
                </a:solidFill>
                <a:effectLst/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5637213" cy="882650"/>
          </a:xfrm>
        </p:spPr>
        <p:txBody>
          <a:bodyPr/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uk-UA" sz="2800" b="1" dirty="0">
                <a:solidFill>
                  <a:srgbClr val="212745"/>
                </a:solidFill>
              </a:rPr>
              <a:t>Рейтинг – </a:t>
            </a:r>
            <a:r>
              <a:rPr lang="uk-UA" sz="2800" b="1" dirty="0" smtClean="0">
                <a:solidFill>
                  <a:srgbClr val="212745"/>
                </a:solidFill>
              </a:rPr>
              <a:t>8 </a:t>
            </a:r>
            <a:r>
              <a:rPr lang="uk-UA" sz="2800" b="1" dirty="0">
                <a:solidFill>
                  <a:srgbClr val="212745"/>
                </a:solidFill>
              </a:rPr>
              <a:t>місце</a:t>
            </a:r>
            <a:endParaRPr lang="ru-RU" sz="28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8112867"/>
              </p:ext>
            </p:extLst>
          </p:nvPr>
        </p:nvGraphicFramePr>
        <p:xfrm>
          <a:off x="107504" y="1556792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9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сторія 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15108067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4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705561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</a:rPr>
              <a:t>Інформатика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395536" y="836712"/>
            <a:ext cx="5637010" cy="57606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</a:pPr>
            <a:r>
              <a:rPr lang="uk-UA" sz="2600" b="1" dirty="0" smtClean="0">
                <a:solidFill>
                  <a:srgbClr val="212745"/>
                </a:solidFill>
              </a:rPr>
              <a:t>Рейтинг – </a:t>
            </a:r>
            <a:r>
              <a:rPr lang="uk-UA" sz="2600" b="1" dirty="0">
                <a:solidFill>
                  <a:srgbClr val="212745"/>
                </a:solidFill>
              </a:rPr>
              <a:t>7</a:t>
            </a:r>
            <a:r>
              <a:rPr lang="uk-UA" sz="2600" b="1" dirty="0" smtClean="0">
                <a:solidFill>
                  <a:srgbClr val="212745"/>
                </a:solidFill>
              </a:rPr>
              <a:t> місце</a:t>
            </a:r>
            <a:endParaRPr lang="ru-RU" sz="2600" b="1" dirty="0" smtClean="0">
              <a:solidFill>
                <a:srgbClr val="212745"/>
              </a:solidFill>
            </a:endParaRPr>
          </a:p>
          <a:p>
            <a:pPr>
              <a:buClr>
                <a:srgbClr val="F14124">
                  <a:lumMod val="75000"/>
                </a:srgbClr>
              </a:buClr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69270599"/>
              </p:ext>
            </p:extLst>
          </p:nvPr>
        </p:nvGraphicFramePr>
        <p:xfrm>
          <a:off x="107504" y="1556792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3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3553"/>
          </a:xfrm>
        </p:spPr>
        <p:txBody>
          <a:bodyPr/>
          <a:lstStyle/>
          <a:p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Моніторинг </a:t>
            </a:r>
            <a:b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інформатика</a:t>
            </a: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1874994"/>
              </p:ext>
            </p:extLst>
          </p:nvPr>
        </p:nvGraphicFramePr>
        <p:xfrm>
          <a:off x="251520" y="1124744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</a:pPr>
            <a:r>
              <a:rPr lang="uk-UA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</a:t>
            </a:r>
            <a:r>
              <a:rPr lang="uk-UA" sz="3200" b="0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0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0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0" y="836613"/>
            <a:ext cx="5637213" cy="576262"/>
          </a:xfrm>
        </p:spPr>
        <p:txBody>
          <a:bodyPr/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uk-UA" sz="2800" b="1" dirty="0">
                <a:solidFill>
                  <a:srgbClr val="212745"/>
                </a:solidFill>
              </a:rPr>
              <a:t>Рейтинг – </a:t>
            </a:r>
            <a:r>
              <a:rPr lang="uk-UA" sz="2800" b="1" dirty="0" smtClean="0">
                <a:solidFill>
                  <a:srgbClr val="212745"/>
                </a:solidFill>
              </a:rPr>
              <a:t>7 </a:t>
            </a:r>
            <a:r>
              <a:rPr lang="uk-UA" sz="2800" b="1" dirty="0">
                <a:solidFill>
                  <a:srgbClr val="212745"/>
                </a:solidFill>
              </a:rPr>
              <a:t>місце</a:t>
            </a:r>
            <a:endParaRPr lang="ru-RU" sz="2800" b="1" dirty="0">
              <a:solidFill>
                <a:srgbClr val="212745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71893789"/>
              </p:ext>
            </p:extLst>
          </p:nvPr>
        </p:nvGraphicFramePr>
        <p:xfrm>
          <a:off x="179512" y="1556792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2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236</Words>
  <Application>Microsoft Office PowerPoint</Application>
  <PresentationFormat>Экран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164</vt:lpstr>
      <vt:lpstr> Аналіз участі учнів  ДНЗ КРЦПО  у III (обласному) етапі Всеукраїнських учнівських олімпіад</vt:lpstr>
      <vt:lpstr>III етап Всеукраїнських учнівських олімпіад</vt:lpstr>
      <vt:lpstr>Українська мова та література</vt:lpstr>
      <vt:lpstr>Моніторинг  українська мова та література</vt:lpstr>
      <vt:lpstr>Історія України </vt:lpstr>
      <vt:lpstr>Моніторинг  історія України </vt:lpstr>
      <vt:lpstr>Інформатика </vt:lpstr>
      <vt:lpstr>Моніторинг  інформатика </vt:lpstr>
      <vt:lpstr>Математика  </vt:lpstr>
      <vt:lpstr>Моніторинг  математика </vt:lpstr>
      <vt:lpstr>Хімія</vt:lpstr>
      <vt:lpstr>Моніторинг  хімія </vt:lpstr>
      <vt:lpstr>Англійська мова </vt:lpstr>
      <vt:lpstr>Моніторинг  англійська мова </vt:lpstr>
      <vt:lpstr>Біологія</vt:lpstr>
      <vt:lpstr>Моніторинг  біологія </vt:lpstr>
      <vt:lpstr>Фізика </vt:lpstr>
      <vt:lpstr>Моніторинг  фізика </vt:lpstr>
      <vt:lpstr>% набраних балів від максимально можливої кількості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участі учнів  ВПУ № 27 у ЗНО-2016</dc:title>
  <dc:creator>комп1</dc:creator>
  <cp:lastModifiedBy>ЕН</cp:lastModifiedBy>
  <cp:revision>119</cp:revision>
  <cp:lastPrinted>2019-03-25T14:13:37Z</cp:lastPrinted>
  <dcterms:created xsi:type="dcterms:W3CDTF">2016-03-09T06:35:46Z</dcterms:created>
  <dcterms:modified xsi:type="dcterms:W3CDTF">2019-03-27T07:35:42Z</dcterms:modified>
</cp:coreProperties>
</file>