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handoutMasterIdLst>
    <p:handoutMasterId r:id="rId13"/>
  </p:handoutMasterIdLst>
  <p:sldIdLst>
    <p:sldId id="282" r:id="rId3"/>
    <p:sldId id="258" r:id="rId4"/>
    <p:sldId id="260" r:id="rId5"/>
    <p:sldId id="257" r:id="rId6"/>
    <p:sldId id="259" r:id="rId7"/>
    <p:sldId id="262" r:id="rId8"/>
    <p:sldId id="291" r:id="rId9"/>
    <p:sldId id="277" r:id="rId10"/>
    <p:sldId id="267" r:id="rId11"/>
    <p:sldId id="296" r:id="rId12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uk-UA" sz="2400" baseline="0" noProof="0" dirty="0" smtClean="0"/>
              <a:t>Моніторинг  навчальних досягнень учнів групи</a:t>
            </a:r>
            <a:r>
              <a:rPr lang="ru-RU" sz="2400" baseline="0" dirty="0" smtClean="0"/>
              <a:t> </a:t>
            </a:r>
          </a:p>
          <a:p>
            <a:pPr>
              <a:defRPr sz="2400"/>
            </a:pPr>
            <a:r>
              <a:rPr lang="ru-RU" sz="2400" baseline="0" dirty="0" smtClean="0"/>
              <a:t>Пм </a:t>
            </a:r>
            <a:r>
              <a:rPr lang="ru-RU" sz="2400" baseline="0" dirty="0"/>
              <a:t>- </a:t>
            </a:r>
            <a:r>
              <a:rPr lang="ru-RU" sz="2400" baseline="0" dirty="0" smtClean="0"/>
              <a:t>1</a:t>
            </a:r>
            <a:r>
              <a:rPr lang="en-US" sz="2400" baseline="0" dirty="0" smtClean="0"/>
              <a:t>4</a:t>
            </a:r>
            <a:r>
              <a:rPr lang="ru-RU" sz="2400" baseline="0" dirty="0" smtClean="0"/>
              <a:t> </a:t>
            </a:r>
            <a:endParaRPr lang="ru-RU" sz="2400" dirty="0"/>
          </a:p>
        </c:rich>
      </c:tx>
      <c:layout>
        <c:manualLayout>
          <c:xMode val="edge"/>
          <c:yMode val="edge"/>
          <c:x val="0.11148411769938847"/>
          <c:y val="1.1502345150055791E-2"/>
        </c:manualLayout>
      </c:layout>
      <c:overlay val="0"/>
      <c:spPr>
        <a:solidFill>
          <a:srgbClr val="FFFFFF"/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FFFF"/>
        </a:solidFill>
      </c:spPr>
    </c:sideWall>
    <c:backWall>
      <c:thickness val="0"/>
      <c:spPr>
        <a:solidFill>
          <a:srgbClr val="FFFFFF"/>
        </a:solidFill>
      </c:spPr>
    </c:backWall>
    <c:plotArea>
      <c:layout>
        <c:manualLayout>
          <c:layoutTarget val="inner"/>
          <c:xMode val="edge"/>
          <c:yMode val="edge"/>
          <c:x val="6.1236678658783308E-2"/>
          <c:y val="0.27372426614434148"/>
          <c:w val="0.43933642239544529"/>
          <c:h val="0.503804378015969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1"/>
              <c:layout>
                <c:manualLayout>
                  <c:x val="-1.97410774156334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445065998092614E-2"/>
                  <c:y val="3.91931821145153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5.3149054580551726E-2"/>
                  <c:y val="0.1265257966506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56332497615768E-3"/>
                  <c:y val="-1.150234515005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741776663487687E-3"/>
                  <c:y val="-7.8386364229030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618614341372611E-2"/>
                  <c:y val="2.5475568374434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9482154831266998E-2"/>
                  <c:y val="7.18533371540625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68</c:v>
                </c:pt>
                <c:pt idx="2">
                  <c:v>32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789696"/>
        <c:axId val="149803776"/>
        <c:axId val="0"/>
      </c:bar3DChart>
      <c:catAx>
        <c:axId val="14978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49803776"/>
        <c:crosses val="autoZero"/>
        <c:auto val="1"/>
        <c:lblAlgn val="ctr"/>
        <c:lblOffset val="100"/>
        <c:noMultiLvlLbl val="0"/>
      </c:catAx>
      <c:valAx>
        <c:axId val="1498037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49789696"/>
        <c:crosses val="autoZero"/>
        <c:crossBetween val="between"/>
      </c:valAx>
      <c:spPr>
        <a:solidFill>
          <a:srgbClr val="FFFFFF"/>
        </a:solidFill>
      </c:spPr>
    </c:plotArea>
    <c:legend>
      <c:legendPos val="r"/>
      <c:layout>
        <c:manualLayout>
          <c:xMode val="edge"/>
          <c:yMode val="edge"/>
          <c:x val="0.28261315872310488"/>
          <c:y val="0.27923678769991744"/>
          <c:w val="0.2056861238041762"/>
          <c:h val="0.16267908638170639"/>
        </c:manualLayout>
      </c:layout>
      <c:overlay val="0"/>
      <c:txPr>
        <a:bodyPr/>
        <a:lstStyle/>
        <a:p>
          <a:pPr>
            <a:defRPr sz="2400" b="1"/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688122466290081E-2"/>
          <c:y val="4.4117341980413213E-2"/>
          <c:w val="0.86589170389026027"/>
          <c:h val="0.626691342972997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4.4548447069116363E-2"/>
                  <c:y val="4.950999796082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159901533330694E-2"/>
                  <c:y val="-2.1558588806776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435539034296241E-2"/>
                  <c:y val="-1.9042306908009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91405204572832E-2"/>
                  <c:y val="-7.616922763203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7320941761934005E-2"/>
                  <c:y val="-1.9042306908009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80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634560"/>
        <c:axId val="97644544"/>
        <c:axId val="0"/>
      </c:bar3DChart>
      <c:catAx>
        <c:axId val="9763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97644544"/>
        <c:crosses val="autoZero"/>
        <c:auto val="1"/>
        <c:lblAlgn val="ctr"/>
        <c:lblOffset val="100"/>
        <c:noMultiLvlLbl val="0"/>
      </c:catAx>
      <c:valAx>
        <c:axId val="976445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97634560"/>
        <c:crosses val="autoZero"/>
        <c:crossBetween val="between"/>
      </c:valAx>
      <c:spPr>
        <a:solidFill>
          <a:srgbClr val="FFFFFF"/>
        </a:solidFill>
      </c:spPr>
    </c:plotArea>
    <c:legend>
      <c:legendPos val="r"/>
      <c:layout>
        <c:manualLayout>
          <c:xMode val="edge"/>
          <c:yMode val="edge"/>
          <c:x val="0.55746609394299063"/>
          <c:y val="4.5538796164347708E-2"/>
          <c:w val="0.40257768720467313"/>
          <c:h val="0.1381256972183238"/>
        </c:manualLayout>
      </c:layout>
      <c:overlay val="0"/>
      <c:txPr>
        <a:bodyPr/>
        <a:lstStyle/>
        <a:p>
          <a:pPr>
            <a:defRPr sz="2400" b="1"/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uk-UA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 навчальних досягнень учнів нового контингенту </a:t>
            </a:r>
            <a:r>
              <a:rPr lang="uk-UA" sz="2400" baseline="0" dirty="0" smtClean="0">
                <a:latin typeface="Times New Roman"/>
                <a:cs typeface="Times New Roman"/>
              </a:rPr>
              <a:t>за результатами середнього балу свідоцтва про базову ЗСО, %</a:t>
            </a:r>
            <a:endParaRPr lang="ru-RU" sz="2400" dirty="0"/>
          </a:p>
        </c:rich>
      </c:tx>
      <c:layout>
        <c:manualLayout>
          <c:xMode val="edge"/>
          <c:yMode val="edge"/>
          <c:x val="0.13095084152762629"/>
          <c:y val="0"/>
        </c:manualLayout>
      </c:layout>
      <c:overlay val="0"/>
      <c:spPr>
        <a:solidFill>
          <a:srgbClr val="FFFFFF"/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738996213535473E-3"/>
          <c:y val="0.30789558180959142"/>
          <c:w val="0.49113122221392524"/>
          <c:h val="0.57268316340919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-3.1804298611629672E-2"/>
                  <c:y val="1.9381240912181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912998737845159E-2"/>
                  <c:y val="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7064479174445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923848169875481E-2"/>
                  <c:y val="2.7133737277054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9129987378451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6738996213535473E-3"/>
                  <c:y val="-1.5504992729745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6021698864060642E-2"/>
                  <c:y val="6.0816997345122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456499368923638E-3"/>
                  <c:y val="-1.3366951901559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7347799242706987E-2"/>
                  <c:y val="3.8762481824363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5902149305814836E-2"/>
                  <c:y val="-3.8762481824363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39099116491611E-2"/>
                  <c:y val="-5.8143722736546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902149305814836E-2"/>
                  <c:y val="-1.3566868638527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902149305814836E-2"/>
                  <c:y val="-1.6217865958699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56499368922579E-2"/>
                  <c:y val="-2.0272332448373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021698864060642E-2"/>
                  <c:y val="1.1628744547309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1684749053383866E-2"/>
                  <c:y val="5.9033428520152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923848169875481E-2"/>
                  <c:y val="1.8935624979397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467234970249207E-2"/>
                  <c:y val="-1.1472778970834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1923848169875481E-2"/>
                  <c:y val="1.0136166224187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46624"/>
        <c:axId val="20748160"/>
        <c:axId val="0"/>
      </c:bar3DChart>
      <c:catAx>
        <c:axId val="207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0748160"/>
        <c:crosses val="autoZero"/>
        <c:auto val="1"/>
        <c:lblAlgn val="ctr"/>
        <c:lblOffset val="100"/>
        <c:noMultiLvlLbl val="0"/>
      </c:catAx>
      <c:valAx>
        <c:axId val="20748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466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671950839706335"/>
          <c:y val="0.18652826731095812"/>
          <c:w val="0.22245683995038801"/>
          <c:h val="0.12946165322290198"/>
        </c:manualLayout>
      </c:layout>
      <c:overlay val="0"/>
      <c:txPr>
        <a:bodyPr/>
        <a:lstStyle/>
        <a:p>
          <a:pPr>
            <a:defRPr sz="2400" b="1"/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537635699208025"/>
          <c:y val="1.671897566937007E-2"/>
          <c:w val="0.80462339501960101"/>
          <c:h val="0.60623726993297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1.4223330024262537E-2"/>
                  <c:y val="-6.67548778733146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805982131017705E-2"/>
                  <c:y val="5.1873321264957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847158559443217E-2"/>
                  <c:y val="-4.2882040884346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504539178186553E-4"/>
                  <c:y val="-9.94056215976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8184646150427731E-2"/>
                  <c:y val="4.5944895011665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2898654999532677E-2"/>
                  <c:y val="-1.8337898703422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66771945974256E-3"/>
                  <c:y val="-6.5117992354219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3783671302835846E-3"/>
                  <c:y val="-1.4018478821114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98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5.1203988087345109E-2"/>
                  <c:y val="-5.03912263716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094197418924778"/>
                  <c:y val="4.5352136799614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509599291834957E-2"/>
                  <c:y val="1.4306280783616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601994043672568E-2"/>
                  <c:y val="-5.03912263716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1203988087345137E-2"/>
                  <c:y val="-7.5586839557509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3873608399772157E-2"/>
                  <c:y val="-3.2216365758996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12039880873451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0646270784727625E-2"/>
                  <c:y val="1.0689048018233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76</c:v>
                </c:pt>
                <c:pt idx="2">
                  <c:v>14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8082816"/>
        <c:axId val="99573760"/>
        <c:axId val="0"/>
      </c:bar3DChart>
      <c:catAx>
        <c:axId val="9808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ysClr val="windowText" lastClr="000000"/>
                </a:solidFill>
              </a:defRPr>
            </a:pPr>
            <a:endParaRPr lang="uk-UA"/>
          </a:p>
        </c:txPr>
        <c:crossAx val="99573760"/>
        <c:crosses val="autoZero"/>
        <c:auto val="1"/>
        <c:lblAlgn val="ctr"/>
        <c:lblOffset val="100"/>
        <c:noMultiLvlLbl val="0"/>
      </c:catAx>
      <c:valAx>
        <c:axId val="99573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082816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449910651482016E-2"/>
          <c:y val="1.3827698561726293E-2"/>
          <c:w val="0.92455008934851801"/>
          <c:h val="0.663352451579454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1.4223330024262537E-2"/>
                  <c:y val="-6.67548778733146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5244206582410382E-2"/>
                  <c:y val="9.994259897048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010707622524701E-2"/>
                  <c:y val="-4.6689256749250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121254726486333E-3"/>
                  <c:y val="-1.3988260563641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196831745326356E-2"/>
                  <c:y val="-1.4772493402372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6492805913981336E-2"/>
                  <c:y val="2.7922899277129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827378968474401E-2"/>
                  <c:y val="-6.5117992354219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3783671302835846E-3"/>
                  <c:y val="-1.4018478821114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88</c:v>
                </c:pt>
                <c:pt idx="2">
                  <c:v>37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4810303264363923E-2"/>
                  <c:y val="-3.9734656076465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609951384712045E-2"/>
                  <c:y val="-1.679674480613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001869524075867E-2"/>
                  <c:y val="4.7557215864903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997973770110253E-2"/>
                  <c:y val="-1.6604257086188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8404454178812582E-2"/>
                  <c:y val="-5.0928084493344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3873608399772157E-2"/>
                  <c:y val="-3.2216365758996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12039880873451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0646270784727625E-2"/>
                  <c:y val="1.0689048018233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69</c:v>
                </c:pt>
                <c:pt idx="2">
                  <c:v>27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9693312"/>
        <c:axId val="105275392"/>
        <c:axId val="0"/>
      </c:bar3DChart>
      <c:catAx>
        <c:axId val="996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ysClr val="windowText" lastClr="000000"/>
                </a:solidFill>
              </a:defRPr>
            </a:pPr>
            <a:endParaRPr lang="uk-UA"/>
          </a:p>
        </c:txPr>
        <c:crossAx val="105275392"/>
        <c:crosses val="autoZero"/>
        <c:auto val="1"/>
        <c:lblAlgn val="ctr"/>
        <c:lblOffset val="100"/>
        <c:noMultiLvlLbl val="0"/>
      </c:catAx>
      <c:valAx>
        <c:axId val="105275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693312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ysClr val="window" lastClr="FFFFFF"/>
        </a:solidFill>
      </c:spPr>
    </c:sideWall>
    <c:backWall>
      <c:thickness val="0"/>
      <c:spPr>
        <a:solidFill>
          <a:sysClr val="window" lastClr="FFFFFF"/>
        </a:solidFill>
      </c:spPr>
    </c:backWall>
    <c:plotArea>
      <c:layout>
        <c:manualLayout>
          <c:layoutTarget val="inner"/>
          <c:xMode val="edge"/>
          <c:yMode val="edge"/>
          <c:x val="0"/>
          <c:y val="3.0018970956089071E-2"/>
          <c:w val="0.98673783270112847"/>
          <c:h val="0.80295939340073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7.2884622015178388E-3"/>
                  <c:y val="0.13381217393503481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uk-UA" dirty="0" smtClean="0"/>
                      <a:t>91,5</a:t>
                    </a:r>
                    <a:endParaRPr lang="en-US" dirty="0"/>
                  </a:p>
                </c:rich>
              </c:tx>
              <c:spPr>
                <a:solidFill>
                  <a:srgbClr val="FFFFFF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99512576204055E-3"/>
                  <c:y val="0.11139113197948775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uk-UA" dirty="0" smtClean="0"/>
                      <a:t>16</a:t>
                    </a:r>
                    <a:endParaRPr lang="en-US" dirty="0"/>
                  </a:p>
                </c:rich>
              </c:tx>
              <c:spPr>
                <a:solidFill>
                  <a:srgbClr val="FFFFFF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9971299485242378E-2"/>
                  <c:y val="2.6722620045584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8213346665185347E-2"/>
                  <c:y val="-5.3445240091168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Успішність</c:v>
                </c:pt>
                <c:pt idx="1">
                  <c:v>Якість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022784"/>
        <c:axId val="188490880"/>
        <c:axId val="0"/>
      </c:bar3DChart>
      <c:catAx>
        <c:axId val="10602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88490880"/>
        <c:crosses val="autoZero"/>
        <c:auto val="1"/>
        <c:lblAlgn val="ctr"/>
        <c:lblOffset val="100"/>
        <c:noMultiLvlLbl val="0"/>
      </c:catAx>
      <c:valAx>
        <c:axId val="188490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022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ysClr val="window" lastClr="FFFFFF"/>
        </a:solidFill>
      </c:spPr>
    </c:sideWall>
    <c:backWall>
      <c:thickness val="0"/>
      <c:spPr>
        <a:solidFill>
          <a:sysClr val="window" lastClr="FFFFFF"/>
        </a:solidFill>
      </c:spPr>
    </c:backWall>
    <c:plotArea>
      <c:layout>
        <c:manualLayout>
          <c:layoutTarget val="inner"/>
          <c:xMode val="edge"/>
          <c:yMode val="edge"/>
          <c:x val="0"/>
          <c:y val="3.0018970956089071E-2"/>
          <c:w val="0.98673783270112847"/>
          <c:h val="0.80295939340073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"/>
                  <c:y val="0.18169717409100053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uk-UA" dirty="0" smtClean="0">
                        <a:solidFill>
                          <a:schemeClr val="tx1"/>
                        </a:solidFill>
                      </a:rPr>
                      <a:t>98,5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FFFFFF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99512576204055E-3"/>
                  <c:y val="0.11139113197948775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uk-UA" dirty="0" smtClean="0">
                        <a:solidFill>
                          <a:schemeClr val="tx1"/>
                        </a:solidFill>
                      </a:rPr>
                      <a:t>30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FFFFFF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9971299485242378E-2"/>
                  <c:y val="2.6722620045584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8213346665185347E-2"/>
                  <c:y val="-5.3445240091168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Успішність</c:v>
                </c:pt>
                <c:pt idx="1">
                  <c:v>Якість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98.5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3922304"/>
        <c:axId val="163923840"/>
        <c:axId val="0"/>
      </c:bar3DChart>
      <c:catAx>
        <c:axId val="16392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63923840"/>
        <c:crosses val="autoZero"/>
        <c:auto val="1"/>
        <c:lblAlgn val="ctr"/>
        <c:lblOffset val="100"/>
        <c:noMultiLvlLbl val="0"/>
      </c:catAx>
      <c:valAx>
        <c:axId val="163923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3922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FFFF"/>
        </a:solidFill>
      </c:spPr>
    </c:sideWall>
    <c:backWall>
      <c:thickness val="0"/>
      <c:spPr>
        <a:solidFill>
          <a:srgbClr val="FFFFFF"/>
        </a:solidFill>
      </c:spPr>
    </c:backWall>
    <c:plotArea>
      <c:layout>
        <c:manualLayout>
          <c:layoutTarget val="inner"/>
          <c:xMode val="edge"/>
          <c:yMode val="edge"/>
          <c:x val="0.11853752360848795"/>
          <c:y val="4.7594499313114026E-2"/>
          <c:w val="0.8725278170598747"/>
          <c:h val="0.705782840048551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3"/>
              <c:layout>
                <c:manualLayout>
                  <c:x val="-3.6445065998092614E-2"/>
                  <c:y val="3.91931821145153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0.10354033083625629"/>
                  <c:y val="0.12652579671774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522580824352849E-2"/>
                  <c:y val="-1.9722726027479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741776663487687E-3"/>
                  <c:y val="-7.8386364229030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618614341372611E-2"/>
                  <c:y val="2.5475568374434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9482154831266998E-2"/>
                  <c:y val="7.18533371540625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79</c:v>
                </c:pt>
                <c:pt idx="2">
                  <c:v>21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745088"/>
        <c:axId val="156750976"/>
        <c:axId val="0"/>
      </c:bar3DChart>
      <c:catAx>
        <c:axId val="15674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56750976"/>
        <c:crosses val="autoZero"/>
        <c:auto val="1"/>
        <c:lblAlgn val="ctr"/>
        <c:lblOffset val="100"/>
        <c:noMultiLvlLbl val="0"/>
      </c:catAx>
      <c:valAx>
        <c:axId val="1567509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56745088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uk-UA" sz="2400" baseline="0" noProof="0" dirty="0" smtClean="0"/>
              <a:t>Моніторинг </a:t>
            </a:r>
            <a:r>
              <a:rPr lang="ru-RU" sz="2400" baseline="0" dirty="0" smtClean="0"/>
              <a:t> </a:t>
            </a:r>
            <a:r>
              <a:rPr lang="uk-UA" sz="2400" baseline="0" noProof="0" dirty="0" smtClean="0"/>
              <a:t> навчальних досягнень учнів групи</a:t>
            </a:r>
          </a:p>
          <a:p>
            <a:pPr>
              <a:defRPr sz="2400"/>
            </a:pPr>
            <a:r>
              <a:rPr lang="ru-RU" sz="2400" baseline="0" dirty="0" smtClean="0"/>
              <a:t> Пк </a:t>
            </a:r>
            <a:r>
              <a:rPr lang="ru-RU" sz="2400" baseline="0" dirty="0"/>
              <a:t>- </a:t>
            </a:r>
            <a:r>
              <a:rPr lang="ru-RU" sz="2400" baseline="0" dirty="0" smtClean="0"/>
              <a:t>2</a:t>
            </a:r>
            <a:r>
              <a:rPr lang="en-US" sz="2400" baseline="0" dirty="0" smtClean="0"/>
              <a:t>5</a:t>
            </a:r>
            <a:endParaRPr lang="ru-RU" sz="2400" dirty="0"/>
          </a:p>
        </c:rich>
      </c:tx>
      <c:layout/>
      <c:overlay val="0"/>
      <c:spPr>
        <a:solidFill>
          <a:srgbClr val="FFFFFF"/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93559832798668E-2"/>
          <c:y val="0.28910155920875402"/>
          <c:w val="0.41245997375328086"/>
          <c:h val="0.499811610937127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dLbls>
            <c:dLbl>
              <c:idx val="4"/>
              <c:layout>
                <c:manualLayout>
                  <c:x val="-1.0802469135802469E-2"/>
                  <c:y val="-1.955092794222181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320987654320986E-2"/>
                  <c:y val="-5.651671886180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716049382716049E-3"/>
                  <c:y val="-9.419453143634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5.1543197725284338E-2"/>
                  <c:y val="3.579392194581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975284339457514E-2"/>
                  <c:y val="6.2168390747990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925925925925923E-2"/>
                  <c:y val="6.0284500119263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6358024691358028E-2"/>
                  <c:y val="3.579392194581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975308641975308E-2"/>
                  <c:y val="-3.7677812574539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46</c:v>
                </c:pt>
                <c:pt idx="2">
                  <c:v>50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868032"/>
        <c:axId val="130319488"/>
        <c:axId val="0"/>
      </c:bar3DChart>
      <c:catAx>
        <c:axId val="1638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30319488"/>
        <c:crosses val="autoZero"/>
        <c:auto val="1"/>
        <c:lblAlgn val="ctr"/>
        <c:lblOffset val="100"/>
        <c:noMultiLvlLbl val="0"/>
      </c:catAx>
      <c:valAx>
        <c:axId val="130319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63868032"/>
        <c:crosses val="autoZero"/>
        <c:crossBetween val="between"/>
      </c:valAx>
      <c:spPr>
        <a:solidFill>
          <a:srgbClr val="FFFFFF"/>
        </a:solidFill>
      </c:spPr>
    </c:plotArea>
    <c:legend>
      <c:legendPos val="r"/>
      <c:layout>
        <c:manualLayout>
          <c:xMode val="edge"/>
          <c:yMode val="edge"/>
          <c:x val="4.2296150481189912E-2"/>
          <c:y val="0.28907055659919473"/>
          <c:w val="0.18032338145231847"/>
          <c:h val="0.14834481666035737"/>
        </c:manualLayout>
      </c:layout>
      <c:overlay val="0"/>
      <c:txPr>
        <a:bodyPr/>
        <a:lstStyle/>
        <a:p>
          <a:pPr>
            <a:defRPr sz="2400" b="1"/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93559832798668E-2"/>
          <c:y val="3.0925505108936928E-2"/>
          <c:w val="0.87357108486439183"/>
          <c:h val="0.707966367029603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dLbls>
            <c:dLbl>
              <c:idx val="1"/>
              <c:layout>
                <c:manualLayout>
                  <c:x val="-4.17734759259787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802469135802469E-2"/>
                  <c:y val="-1.955092794222181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320987654320986E-2"/>
                  <c:y val="-5.651671886180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716049382716049E-3"/>
                  <c:y val="-9.419453143634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20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0.11865136361343856"/>
                  <c:y val="3.9438272264927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47899155978432E-2"/>
                  <c:y val="-5.1847371805816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925925925925923E-2"/>
                  <c:y val="6.0284500119263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6358024691358028E-2"/>
                  <c:y val="3.579392194581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975308641975308E-2"/>
                  <c:y val="-3.7677812574539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71</c:v>
                </c:pt>
                <c:pt idx="2">
                  <c:v>21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865024"/>
        <c:axId val="20866560"/>
        <c:axId val="0"/>
      </c:bar3DChart>
      <c:catAx>
        <c:axId val="2086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0866560"/>
        <c:crosses val="autoZero"/>
        <c:auto val="1"/>
        <c:lblAlgn val="ctr"/>
        <c:lblOffset val="100"/>
        <c:noMultiLvlLbl val="0"/>
      </c:catAx>
      <c:valAx>
        <c:axId val="20866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0865024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uk-UA" sz="2400" baseline="0" noProof="0" dirty="0" smtClean="0"/>
              <a:t>Моніторинг   навчальних досягнень учнів</a:t>
            </a:r>
            <a:r>
              <a:rPr lang="ru-RU" sz="2400" baseline="0" dirty="0" smtClean="0"/>
              <a:t> </a:t>
            </a:r>
            <a:r>
              <a:rPr lang="uk-UA" sz="2400" baseline="0" noProof="0" dirty="0" smtClean="0"/>
              <a:t>групи</a:t>
            </a:r>
            <a:r>
              <a:rPr lang="ru-RU" sz="2400" baseline="0" dirty="0" smtClean="0"/>
              <a:t> </a:t>
            </a:r>
          </a:p>
          <a:p>
            <a:pPr>
              <a:defRPr/>
            </a:pPr>
            <a:r>
              <a:rPr lang="ru-RU" sz="2400" baseline="0" dirty="0" smtClean="0"/>
              <a:t>Зв-</a:t>
            </a:r>
            <a:r>
              <a:rPr lang="en-US" sz="2400" baseline="0" dirty="0" smtClean="0"/>
              <a:t>2</a:t>
            </a:r>
            <a:endParaRPr lang="ru-RU" sz="2400" dirty="0"/>
          </a:p>
        </c:rich>
      </c:tx>
      <c:layout>
        <c:manualLayout>
          <c:xMode val="edge"/>
          <c:yMode val="edge"/>
          <c:x val="0.1338464809954312"/>
          <c:y val="0"/>
        </c:manualLayout>
      </c:layout>
      <c:overlay val="0"/>
      <c:spPr>
        <a:solidFill>
          <a:srgbClr val="FFFFFF"/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130689794797827E-2"/>
          <c:y val="0.27146909047181161"/>
          <c:w val="0.42348058324007443"/>
          <c:h val="0.542326032954361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6.2676690652370123E-2"/>
                  <c:y val="6.212994360000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118377113286769E-2"/>
                  <c:y val="-1.0021141909286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5185521167987762E-2"/>
                  <c:y val="5.0104920492565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219093195338262E-2"/>
                  <c:y val="5.0104920492565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79</c:v>
                </c:pt>
                <c:pt idx="2">
                  <c:v>21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532928"/>
        <c:axId val="97551104"/>
        <c:axId val="0"/>
      </c:bar3DChart>
      <c:catAx>
        <c:axId val="9753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uk-UA"/>
          </a:p>
        </c:txPr>
        <c:crossAx val="97551104"/>
        <c:crosses val="autoZero"/>
        <c:auto val="1"/>
        <c:lblAlgn val="ctr"/>
        <c:lblOffset val="100"/>
        <c:noMultiLvlLbl val="0"/>
      </c:catAx>
      <c:valAx>
        <c:axId val="97551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uk-UA"/>
          </a:p>
        </c:txPr>
        <c:crossAx val="97532928"/>
        <c:crosses val="autoZero"/>
        <c:crossBetween val="between"/>
      </c:valAx>
      <c:spPr>
        <a:solidFill>
          <a:srgbClr val="FFFFFF"/>
        </a:solidFill>
      </c:spPr>
    </c:plotArea>
    <c:legend>
      <c:legendPos val="r"/>
      <c:layout>
        <c:manualLayout>
          <c:xMode val="edge"/>
          <c:yMode val="edge"/>
          <c:x val="0.27937347132759838"/>
          <c:y val="0.37516276208621424"/>
          <c:w val="0.19102698414593053"/>
          <c:h val="0.14663871732666026"/>
        </c:manualLayout>
      </c:layout>
      <c:overlay val="0"/>
      <c:txPr>
        <a:bodyPr/>
        <a:lstStyle/>
        <a:p>
          <a:pPr>
            <a:defRPr sz="2400" b="1"/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75520180297426"/>
          <c:y val="2.9361432349568978E-2"/>
          <c:w val="0.86230299807957844"/>
          <c:h val="0.722365385825267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0.12986497972888375"/>
                  <c:y val="8.8852519933079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272754526393011E-2"/>
                  <c:y val="-2.8727033007913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5185521167987762E-2"/>
                  <c:y val="5.0104920492565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219093195338262E-2"/>
                  <c:y val="5.0104920492565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86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299840"/>
        <c:axId val="97313920"/>
        <c:axId val="0"/>
      </c:bar3DChart>
      <c:catAx>
        <c:axId val="9729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uk-UA"/>
          </a:p>
        </c:txPr>
        <c:crossAx val="97313920"/>
        <c:crosses val="autoZero"/>
        <c:auto val="1"/>
        <c:lblAlgn val="ctr"/>
        <c:lblOffset val="100"/>
        <c:noMultiLvlLbl val="0"/>
      </c:catAx>
      <c:valAx>
        <c:axId val="97313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uk-UA"/>
          </a:p>
        </c:txPr>
        <c:crossAx val="97299840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uk-UA" sz="2400" baseline="0" noProof="0" dirty="0" smtClean="0"/>
              <a:t>Моніторинг   навчальних досягнень учнів групи </a:t>
            </a:r>
          </a:p>
          <a:p>
            <a:pPr>
              <a:defRPr sz="2400"/>
            </a:pPr>
            <a:r>
              <a:rPr lang="ru-RU" sz="2400" baseline="0" dirty="0" smtClean="0"/>
              <a:t>Ст </a:t>
            </a:r>
            <a:r>
              <a:rPr lang="ru-RU" sz="2400" baseline="0" dirty="0"/>
              <a:t>- </a:t>
            </a:r>
            <a:r>
              <a:rPr lang="ru-RU" sz="2400" baseline="0" dirty="0" smtClean="0"/>
              <a:t>3</a:t>
            </a:r>
            <a:r>
              <a:rPr lang="en-US" sz="2400" baseline="0" dirty="0" smtClean="0"/>
              <a:t>7</a:t>
            </a:r>
            <a:endParaRPr lang="ru-RU" sz="2400" dirty="0"/>
          </a:p>
        </c:rich>
      </c:tx>
      <c:layout/>
      <c:overlay val="0"/>
      <c:spPr>
        <a:solidFill>
          <a:srgbClr val="FFFFFF"/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93559832798668E-2"/>
          <c:y val="0.26504335293636483"/>
          <c:w val="0.43211714902047915"/>
          <c:h val="0.529421944570261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3"/>
              <c:layout>
                <c:manualLayout>
                  <c:x val="-2.9394882050142578E-2"/>
                  <c:y val="5.8143722736545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4.8836769944942245E-2"/>
                  <c:y val="6.783434319263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167185127578417E-2"/>
                  <c:y val="-3.2948109550709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515905640114063E-2"/>
                  <c:y val="-1.356686863852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75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368704"/>
        <c:axId val="97378688"/>
        <c:axId val="0"/>
      </c:bar3DChart>
      <c:catAx>
        <c:axId val="9736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97378688"/>
        <c:crosses val="autoZero"/>
        <c:auto val="1"/>
        <c:lblAlgn val="ctr"/>
        <c:lblOffset val="100"/>
        <c:noMultiLvlLbl val="0"/>
      </c:catAx>
      <c:valAx>
        <c:axId val="97378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97368704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93559832798668E-2"/>
          <c:y val="4.6555979683849405E-2"/>
          <c:w val="0.8505271739411302"/>
          <c:h val="0.680862574141844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3"/>
              <c:layout>
                <c:manualLayout>
                  <c:x val="-2.9394882050142578E-2"/>
                  <c:y val="5.8143722736545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9.5326709170182253E-2"/>
                  <c:y val="5.9937162869133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2578066187655E-2"/>
                  <c:y val="-1.35950897661453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081774191603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515905640114063E-2"/>
                  <c:y val="-1.356686863852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60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450624"/>
        <c:axId val="97456512"/>
        <c:axId val="0"/>
      </c:bar3DChart>
      <c:catAx>
        <c:axId val="974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97456512"/>
        <c:crosses val="autoZero"/>
        <c:auto val="1"/>
        <c:lblAlgn val="ctr"/>
        <c:lblOffset val="100"/>
        <c:noMultiLvlLbl val="0"/>
      </c:catAx>
      <c:valAx>
        <c:axId val="974565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97450624"/>
        <c:crosses val="autoZero"/>
        <c:crossBetween val="between"/>
      </c:valAx>
      <c:spPr>
        <a:solidFill>
          <a:srgbClr val="FFFFFF"/>
        </a:solidFill>
      </c:spPr>
    </c:plotArea>
    <c:legend>
      <c:legendPos val="r"/>
      <c:layout>
        <c:manualLayout>
          <c:xMode val="edge"/>
          <c:yMode val="edge"/>
          <c:x val="0.57293032225612017"/>
          <c:y val="6.0008465062754222E-2"/>
          <c:w val="0.37119423566884463"/>
          <c:h val="0.15238996643840549"/>
        </c:manualLayout>
      </c:layout>
      <c:overlay val="0"/>
      <c:txPr>
        <a:bodyPr/>
        <a:lstStyle/>
        <a:p>
          <a:pPr>
            <a:defRPr sz="2400" b="1"/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uk-UA" sz="2400" baseline="0" noProof="0" dirty="0" smtClean="0"/>
              <a:t>Моніторинг   навчальних досягнень учнів групи </a:t>
            </a:r>
          </a:p>
          <a:p>
            <a:pPr>
              <a:defRPr sz="2400"/>
            </a:pPr>
            <a:r>
              <a:rPr lang="ru-RU" sz="2400" baseline="0" noProof="0" dirty="0" smtClean="0"/>
              <a:t>Тр-6</a:t>
            </a:r>
            <a:r>
              <a:rPr lang="en-US" sz="2400" baseline="0" noProof="0" dirty="0" smtClean="0"/>
              <a:t>2</a:t>
            </a:r>
            <a:r>
              <a:rPr lang="ru-RU" sz="2400" baseline="0" noProof="0" dirty="0" smtClean="0"/>
              <a:t> С</a:t>
            </a:r>
            <a:endParaRPr lang="ru-RU" sz="2400" dirty="0"/>
          </a:p>
        </c:rich>
      </c:tx>
      <c:layout/>
      <c:overlay val="0"/>
      <c:spPr>
        <a:solidFill>
          <a:srgbClr val="FFFFFF"/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688122466290081E-2"/>
          <c:y val="0.28224972111267049"/>
          <c:w val="0.41193033683289587"/>
          <c:h val="0.521482421101874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4.4548447069116363E-2"/>
                  <c:y val="4.950999796082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73097112860892E-2"/>
                  <c:y val="-1.1425384144805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435539034296241E-2"/>
                  <c:y val="-1.9042306908009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91405204572832E-2"/>
                  <c:y val="-7.616922763203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7320941761934005E-2"/>
                  <c:y val="-1.9042306908009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76</c:v>
                </c:pt>
                <c:pt idx="2">
                  <c:v>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503488"/>
        <c:axId val="97513472"/>
        <c:axId val="0"/>
      </c:bar3DChart>
      <c:catAx>
        <c:axId val="9750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97513472"/>
        <c:crosses val="autoZero"/>
        <c:auto val="1"/>
        <c:lblAlgn val="ctr"/>
        <c:lblOffset val="100"/>
        <c:noMultiLvlLbl val="0"/>
      </c:catAx>
      <c:valAx>
        <c:axId val="975134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97503488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0.00861</cdr:x>
      <cdr:y>0.16304</cdr:y>
    </cdr:from>
    <cdr:to>
      <cdr:x>0.45633</cdr:x>
      <cdr:y>0.23913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2008" y="1080120"/>
          <a:ext cx="3744416" cy="5040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0.50923</cdr:x>
      <cdr:y>0.1473</cdr:y>
    </cdr:from>
    <cdr:to>
      <cdr:x>1</cdr:x>
      <cdr:y>0.24513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58816" y="975834"/>
          <a:ext cx="4104456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базових предметів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0.01442</cdr:x>
      <cdr:y>0.16776</cdr:y>
    </cdr:from>
    <cdr:to>
      <cdr:x>0.45403</cdr:x>
      <cdr:y>0.24253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2808" y="1130920"/>
          <a:ext cx="3744416" cy="5040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0.50212</cdr:x>
      <cdr:y>0.15229</cdr:y>
    </cdr:from>
    <cdr:to>
      <cdr:x>1</cdr:x>
      <cdr:y>0.24842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451023" y="1026634"/>
          <a:ext cx="4240737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базових предметів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0.00826</cdr:x>
      <cdr:y>0.14773</cdr:y>
    </cdr:from>
    <cdr:to>
      <cdr:x>0.46962</cdr:x>
      <cdr:y>0.22727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2008" y="936104"/>
          <a:ext cx="4019772" cy="5040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0.47749</cdr:x>
      <cdr:y>0.13636</cdr:y>
    </cdr:from>
    <cdr:to>
      <cdr:x>1</cdr:x>
      <cdr:y>0.23864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160376" y="864096"/>
          <a:ext cx="4552592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базових предметів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0.01394</cdr:x>
      <cdr:y>0.15061</cdr:y>
    </cdr:from>
    <cdr:to>
      <cdr:x>0.47346</cdr:x>
      <cdr:y>0.22753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3998" y="986904"/>
          <a:ext cx="4086215" cy="5040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0.47958</cdr:x>
      <cdr:y>0.13962</cdr:y>
    </cdr:from>
    <cdr:to>
      <cdr:x>1</cdr:x>
      <cdr:y>0.23852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9943" y="914896"/>
          <a:ext cx="4627841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базових предметів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0.01356</cdr:x>
      <cdr:y>0.14798</cdr:y>
    </cdr:from>
    <cdr:to>
      <cdr:x>0.46043</cdr:x>
      <cdr:y>0.22355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3998" y="986904"/>
          <a:ext cx="4086215" cy="5040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0.47194</cdr:x>
      <cdr:y>0.1448</cdr:y>
    </cdr:from>
    <cdr:to>
      <cdr:x>0.97805</cdr:x>
      <cdr:y>0.24197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15439" y="965696"/>
          <a:ext cx="4627841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базових предметів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0.02459</cdr:x>
      <cdr:y>0.20879</cdr:y>
    </cdr:from>
    <cdr:to>
      <cdr:x>0.34076</cdr:x>
      <cdr:y>0.30769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16024" y="1368152"/>
          <a:ext cx="2777530" cy="6480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0.62295</cdr:x>
      <cdr:y>0.1978</cdr:y>
    </cdr:from>
    <cdr:to>
      <cdr:x>1</cdr:x>
      <cdr:y>0.3174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472608" y="1296144"/>
          <a:ext cx="3312368" cy="7837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Середній бал базових предметів свідоцтв за БЗСО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7" cy="497126"/>
          </a:xfrm>
          <a:prstGeom prst="rect">
            <a:avLst/>
          </a:prstGeom>
        </p:spPr>
        <p:txBody>
          <a:bodyPr vert="horz" lIns="95746" tIns="47873" rIns="95746" bIns="4787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4" y="0"/>
            <a:ext cx="2953227" cy="497126"/>
          </a:xfrm>
          <a:prstGeom prst="rect">
            <a:avLst/>
          </a:prstGeom>
        </p:spPr>
        <p:txBody>
          <a:bodyPr vert="horz" lIns="95746" tIns="47873" rIns="95746" bIns="47873" rtlCol="0"/>
          <a:lstStyle>
            <a:lvl1pPr algn="r">
              <a:defRPr sz="1300"/>
            </a:lvl1pPr>
          </a:lstStyle>
          <a:p>
            <a:fld id="{5C0C5C63-4992-4876-84DC-64DF97300D37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7" cy="497126"/>
          </a:xfrm>
          <a:prstGeom prst="rect">
            <a:avLst/>
          </a:prstGeom>
        </p:spPr>
        <p:txBody>
          <a:bodyPr vert="horz" lIns="95746" tIns="47873" rIns="95746" bIns="4787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4" y="9443662"/>
            <a:ext cx="2953227" cy="497126"/>
          </a:xfrm>
          <a:prstGeom prst="rect">
            <a:avLst/>
          </a:prstGeom>
        </p:spPr>
        <p:txBody>
          <a:bodyPr vert="horz" lIns="95746" tIns="47873" rIns="95746" bIns="47873" rtlCol="0" anchor="b"/>
          <a:lstStyle>
            <a:lvl1pPr algn="r">
              <a:defRPr sz="1300"/>
            </a:lvl1pPr>
          </a:lstStyle>
          <a:p>
            <a:fld id="{B9841864-D547-4BA9-B0A6-F7A268D31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92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2345B7-FF1E-4938-817E-556C1F85FE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51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8ACE-E54C-49C9-BA0B-7DCABF05430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98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A257-6BA8-4F7C-AD3F-39303F3B1EC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7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34D9-AE6A-450F-B9DF-2DAC03CCE9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93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578DD-1F44-4BB8-AFE0-35A71C3BC5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50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51465-8392-496E-918A-FF935E52C15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36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555-2B2F-40B0-93AA-98F94E8FD8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13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179D8-7093-4AA5-B6E2-0C528ADE964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B2179-63C7-4384-89D9-4588A48466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066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098FF-73A0-4EA6-9128-2866B79CEA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48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326CE-4445-4576-ADE5-482A06093D2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3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92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1CB9E-4EA2-41BB-BABF-27F3BD94DA0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685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548680"/>
            <a:ext cx="8280920" cy="45663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uk-UA" sz="4800" b="1" kern="1200" dirty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Моніторинг </a:t>
            </a:r>
            <a:r>
              <a:rPr lang="uk-UA" sz="4800" b="1" kern="1200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навчальних досягнень учнів нового контингенту за результатами свідоцтв про </a:t>
            </a:r>
            <a:r>
              <a:rPr lang="uk-UA" sz="4800" b="1" kern="1200" dirty="0" smtClean="0">
                <a:solidFill>
                  <a:srgbClr val="0000CC"/>
                </a:solidFill>
                <a:latin typeface="Times New Roman"/>
                <a:ea typeface="Calibri"/>
                <a:cs typeface="Times New Roman"/>
              </a:rPr>
              <a:t>здобуття базової середньої освіти</a:t>
            </a:r>
            <a:endParaRPr lang="ru-RU" altLang="ru-RU" sz="4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6021288"/>
            <a:ext cx="8219256" cy="553616"/>
          </a:xfrm>
        </p:spPr>
        <p:txBody>
          <a:bodyPr>
            <a:normAutofit fontScale="77500" lnSpcReduction="20000"/>
          </a:bodyPr>
          <a:lstStyle/>
          <a:p>
            <a:pPr lvl="0" algn="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</a:pPr>
            <a:r>
              <a:rPr lang="uk-UA" sz="2800" b="1" i="1" kern="1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Заступник директора з НР  Корякіна О.М.</a:t>
            </a:r>
            <a:endParaRPr lang="en-US" sz="2800" b="1" i="1" kern="12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3445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РЕКОМЕНДАЦІЇ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465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 algn="just" defTabSz="185738">
              <a:spcAft>
                <a:spcPts val="0"/>
              </a:spcAft>
              <a:buAutoNum type="arabicPeriod"/>
            </a:pP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Заступнику директора з навчальної роботи Корякіній О.М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indent="0" algn="just" defTabSz="185738">
              <a:spcAft>
                <a:spcPts val="0"/>
              </a:spcAft>
              <a:buNone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провести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моніторинг рівня навчальних досягнень учнів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за результатами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вхідного діагностування, проміжної атестації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семестрового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оцінювання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.</a:t>
            </a:r>
            <a:endParaRPr lang="uk-UA" sz="2200" b="1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uk-UA" sz="22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Головам методичних комісій: Абашник Л.А., Шариш Н.В., Ткаченку В.В., Рибалка Н.Г. обговорити </a:t>
            </a:r>
            <a:r>
              <a:rPr lang="uk-UA" sz="2200" b="1" dirty="0">
                <a:latin typeface="Times New Roman"/>
                <a:ea typeface="Calibri"/>
                <a:cs typeface="Times New Roman"/>
              </a:rPr>
              <a:t>результати моніторингу на засіданнях методичних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комісій у листопаді.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uk-UA" sz="2200" b="1" dirty="0">
                <a:latin typeface="Times New Roman"/>
                <a:ea typeface="Calibri"/>
                <a:cs typeface="Times New Roman"/>
              </a:rPr>
              <a:t>.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Викладачам:</a:t>
            </a:r>
          </a:p>
          <a:p>
            <a:pPr marL="0" indent="0" algn="just">
              <a:spcAft>
                <a:spcPts val="0"/>
              </a:spcAft>
              <a:buNone/>
              <a:tabLst>
                <a:tab pos="449263" algn="l"/>
                <a:tab pos="722313" algn="l"/>
              </a:tabLst>
            </a:pP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 -	  заохочувати </a:t>
            </a:r>
            <a:r>
              <a:rPr lang="uk-UA" sz="2200" b="1" dirty="0">
                <a:latin typeface="Times New Roman"/>
                <a:ea typeface="Calibri"/>
                <a:cs typeface="Times New Roman"/>
              </a:rPr>
              <a:t>та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зацікавлювати </a:t>
            </a:r>
            <a:r>
              <a:rPr lang="uk-UA" sz="2200" b="1" dirty="0">
                <a:latin typeface="Times New Roman"/>
                <a:ea typeface="Calibri"/>
                <a:cs typeface="Times New Roman"/>
              </a:rPr>
              <a:t>до навчання учнів I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курсу для  використання їх потенціалу в повній  мірі на уроках та позакласній роботі;</a:t>
            </a:r>
          </a:p>
          <a:p>
            <a:pPr marL="0" indent="620713" algn="just">
              <a:spcAft>
                <a:spcPts val="0"/>
              </a:spcAft>
              <a:buFontTx/>
              <a:buChar char="-"/>
              <a:tabLst>
                <a:tab pos="449263" algn="l"/>
                <a:tab pos="722313" algn="l"/>
              </a:tabLs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організувати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індивідуальну роботу з учнями на додаткових заняттях, предметних гуртках з метою підвищення якості знань з базових предметів загальноосвітньої підготовки. </a:t>
            </a:r>
          </a:p>
          <a:p>
            <a:pPr marL="0" indent="0" algn="just">
              <a:spcAft>
                <a:spcPts val="0"/>
              </a:spcAft>
              <a:buNone/>
              <a:tabLst>
                <a:tab pos="449263" algn="l"/>
                <a:tab pos="722313" algn="l"/>
              </a:tabLst>
            </a:pP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4.	Керівникам груп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I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курсу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взяти під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контроль </a:t>
            </a:r>
            <a:r>
              <a:rPr lang="uk-UA" sz="2200" b="1" dirty="0" smtClean="0">
                <a:latin typeface="Times New Roman"/>
                <a:ea typeface="Calibri"/>
                <a:cs typeface="Times New Roman"/>
              </a:rPr>
              <a:t>організацію навчального процесу учнів.</a:t>
            </a:r>
          </a:p>
          <a:p>
            <a:pPr marL="0" indent="0" algn="just">
              <a:spcAft>
                <a:spcPts val="0"/>
              </a:spcAft>
              <a:buNone/>
              <a:tabLst>
                <a:tab pos="722313" algn="l"/>
              </a:tabLst>
            </a:pPr>
            <a:endParaRPr lang="uk-UA" sz="2200" b="1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4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085664"/>
              </p:ext>
            </p:extLst>
          </p:nvPr>
        </p:nvGraphicFramePr>
        <p:xfrm>
          <a:off x="323528" y="220918"/>
          <a:ext cx="8640960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837643"/>
              </p:ext>
            </p:extLst>
          </p:nvPr>
        </p:nvGraphicFramePr>
        <p:xfrm>
          <a:off x="4932040" y="1857170"/>
          <a:ext cx="4032448" cy="500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023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406196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452018"/>
              </p:ext>
            </p:extLst>
          </p:nvPr>
        </p:nvGraphicFramePr>
        <p:xfrm>
          <a:off x="4499993" y="1844824"/>
          <a:ext cx="4632318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49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401270"/>
              </p:ext>
            </p:extLst>
          </p:nvPr>
        </p:nvGraphicFramePr>
        <p:xfrm>
          <a:off x="0" y="332656"/>
          <a:ext cx="9134969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190018"/>
              </p:ext>
            </p:extLst>
          </p:nvPr>
        </p:nvGraphicFramePr>
        <p:xfrm>
          <a:off x="4499992" y="1916832"/>
          <a:ext cx="4644008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911538"/>
              </p:ext>
            </p:extLst>
          </p:nvPr>
        </p:nvGraphicFramePr>
        <p:xfrm>
          <a:off x="0" y="116632"/>
          <a:ext cx="889248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92745"/>
              </p:ext>
            </p:extLst>
          </p:nvPr>
        </p:nvGraphicFramePr>
        <p:xfrm>
          <a:off x="4499992" y="1772816"/>
          <a:ext cx="46440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48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460272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36091"/>
              </p:ext>
            </p:extLst>
          </p:nvPr>
        </p:nvGraphicFramePr>
        <p:xfrm>
          <a:off x="4499992" y="1844824"/>
          <a:ext cx="4644008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57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54104"/>
              </p:ext>
            </p:extLst>
          </p:nvPr>
        </p:nvGraphicFramePr>
        <p:xfrm>
          <a:off x="107504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07127337"/>
              </p:ext>
            </p:extLst>
          </p:nvPr>
        </p:nvGraphicFramePr>
        <p:xfrm>
          <a:off x="4572000" y="2348880"/>
          <a:ext cx="44644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5303708"/>
              </p:ext>
            </p:extLst>
          </p:nvPr>
        </p:nvGraphicFramePr>
        <p:xfrm>
          <a:off x="0" y="2348880"/>
          <a:ext cx="43559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945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52128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uk-UA" sz="2400" b="1" dirty="0" smtClean="0">
                <a:solidFill>
                  <a:sysClr val="windowText" lastClr="000000"/>
                </a:solidFill>
              </a:rPr>
              <a:t>Моніторинг успішності та якості знань учнів за результатами свідоцтва про базову загальноосвітню підготовку, %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01806846"/>
              </p:ext>
            </p:extLst>
          </p:nvPr>
        </p:nvGraphicFramePr>
        <p:xfrm>
          <a:off x="4716016" y="2268488"/>
          <a:ext cx="4104456" cy="458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01763926"/>
              </p:ext>
            </p:extLst>
          </p:nvPr>
        </p:nvGraphicFramePr>
        <p:xfrm>
          <a:off x="323528" y="2268487"/>
          <a:ext cx="4104456" cy="440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1484784"/>
            <a:ext cx="277753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Середній бал свідоцтв за БЗСО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1484784"/>
            <a:ext cx="3312368" cy="7837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Середній бал базових предметів свідоцтв за БЗСО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2736304" cy="5646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6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722313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3300" b="1" dirty="0" smtClean="0">
                <a:latin typeface="Times New Roman"/>
                <a:cs typeface="Times New Roman"/>
              </a:rPr>
              <a:t>За даними моніторингу середнього балу свідоцтв про </a:t>
            </a:r>
            <a:r>
              <a:rPr lang="uk-UA" sz="3300" b="1" dirty="0" smtClean="0">
                <a:latin typeface="Times New Roman"/>
                <a:cs typeface="Times New Roman"/>
              </a:rPr>
              <a:t>здобуття базової середньої освіти:</a:t>
            </a:r>
            <a:endParaRPr lang="uk-UA" sz="3300" b="1" dirty="0" smtClean="0">
              <a:latin typeface="Times New Roman"/>
              <a:cs typeface="Times New Roman"/>
            </a:endParaRPr>
          </a:p>
          <a:p>
            <a:pPr marL="0" lvl="0" indent="722313" algn="just">
              <a:lnSpc>
                <a:spcPct val="115000"/>
              </a:lnSpc>
              <a:buNone/>
            </a:pPr>
            <a:r>
              <a:rPr lang="uk-UA" sz="3300" b="1" dirty="0" smtClean="0">
                <a:latin typeface="Times New Roman"/>
                <a:cs typeface="Times New Roman"/>
              </a:rPr>
              <a:t>37 учнів </a:t>
            </a:r>
            <a:r>
              <a:rPr lang="en-US" sz="3300" b="1" dirty="0">
                <a:latin typeface="Times New Roman"/>
                <a:cs typeface="Times New Roman"/>
              </a:rPr>
              <a:t>I</a:t>
            </a:r>
            <a:r>
              <a:rPr lang="uk-UA" sz="3300" b="1" dirty="0">
                <a:latin typeface="Times New Roman"/>
                <a:cs typeface="Times New Roman"/>
              </a:rPr>
              <a:t> курсу мають достатній рівень </a:t>
            </a:r>
            <a:r>
              <a:rPr lang="uk-UA" sz="3300" b="1" dirty="0" smtClean="0">
                <a:latin typeface="Times New Roman"/>
                <a:cs typeface="Times New Roman"/>
              </a:rPr>
              <a:t>знань, але у 19 з них оцінки з базових предметів </a:t>
            </a:r>
            <a:r>
              <a:rPr lang="uk-UA" sz="3300" b="1" dirty="0">
                <a:latin typeface="Times New Roman"/>
                <a:cs typeface="Times New Roman"/>
              </a:rPr>
              <a:t>загальноосвітньої підготовки </a:t>
            </a:r>
            <a:r>
              <a:rPr lang="uk-UA" sz="3300" b="1" dirty="0" smtClean="0">
                <a:latin typeface="Times New Roman"/>
                <a:cs typeface="Times New Roman"/>
              </a:rPr>
              <a:t>відповідають середньому </a:t>
            </a:r>
            <a:r>
              <a:rPr lang="uk-UA" sz="3300" b="1" dirty="0" smtClean="0">
                <a:latin typeface="Times New Roman"/>
                <a:cs typeface="Times New Roman"/>
              </a:rPr>
              <a:t>рівню;</a:t>
            </a:r>
            <a:endParaRPr lang="uk-UA" sz="3300" b="1" dirty="0" smtClean="0">
              <a:latin typeface="Times New Roman"/>
              <a:cs typeface="Times New Roman"/>
            </a:endParaRPr>
          </a:p>
          <a:p>
            <a:pPr marL="0" indent="722313" algn="just">
              <a:lnSpc>
                <a:spcPct val="115000"/>
              </a:lnSpc>
              <a:buNone/>
            </a:pPr>
            <a:r>
              <a:rPr lang="uk-UA" sz="3300" b="1" dirty="0" smtClean="0">
                <a:latin typeface="Times New Roman"/>
                <a:cs typeface="Times New Roman"/>
              </a:rPr>
              <a:t>88 учнів </a:t>
            </a:r>
            <a:r>
              <a:rPr lang="en-US" sz="3300" b="1" dirty="0" smtClean="0">
                <a:latin typeface="Times New Roman"/>
                <a:cs typeface="Times New Roman"/>
              </a:rPr>
              <a:t>I</a:t>
            </a:r>
            <a:r>
              <a:rPr lang="uk-UA" sz="3300" b="1" dirty="0" smtClean="0">
                <a:latin typeface="Times New Roman"/>
                <a:cs typeface="Times New Roman"/>
              </a:rPr>
              <a:t> курсу мають середній рівень знань, але у 10 з них оцінки з базових предметів загальноосвітньої </a:t>
            </a:r>
            <a:r>
              <a:rPr lang="uk-UA" sz="3300" b="1" dirty="0">
                <a:latin typeface="Times New Roman"/>
                <a:cs typeface="Times New Roman"/>
              </a:rPr>
              <a:t>підготовки відповідають </a:t>
            </a:r>
            <a:r>
              <a:rPr lang="uk-UA" sz="3300" b="1" dirty="0" smtClean="0">
                <a:latin typeface="Times New Roman"/>
                <a:cs typeface="Times New Roman"/>
              </a:rPr>
              <a:t>початковому </a:t>
            </a:r>
            <a:r>
              <a:rPr lang="uk-UA" sz="3300" b="1" dirty="0" smtClean="0">
                <a:latin typeface="Times New Roman"/>
                <a:cs typeface="Times New Roman"/>
              </a:rPr>
              <a:t>рівню;</a:t>
            </a:r>
            <a:endParaRPr lang="uk-UA" sz="3300" b="1" dirty="0" smtClean="0">
              <a:latin typeface="Times New Roman"/>
              <a:cs typeface="Times New Roman"/>
            </a:endParaRPr>
          </a:p>
          <a:p>
            <a:pPr marL="0" indent="722313" algn="just">
              <a:lnSpc>
                <a:spcPct val="115000"/>
              </a:lnSpc>
              <a:buNone/>
            </a:pPr>
            <a:r>
              <a:rPr lang="uk-UA" sz="3300" b="1" dirty="0">
                <a:latin typeface="Times New Roman"/>
                <a:cs typeface="Times New Roman"/>
              </a:rPr>
              <a:t>2</a:t>
            </a:r>
            <a:r>
              <a:rPr lang="uk-UA" sz="3300" b="1" dirty="0" smtClean="0">
                <a:latin typeface="Times New Roman"/>
                <a:cs typeface="Times New Roman"/>
              </a:rPr>
              <a:t> </a:t>
            </a:r>
            <a:r>
              <a:rPr lang="uk-UA" sz="3300" b="1" dirty="0">
                <a:latin typeface="Times New Roman"/>
                <a:cs typeface="Times New Roman"/>
              </a:rPr>
              <a:t>учнів </a:t>
            </a:r>
            <a:r>
              <a:rPr lang="en-US" sz="3300" b="1" dirty="0">
                <a:latin typeface="Times New Roman"/>
                <a:cs typeface="Times New Roman"/>
              </a:rPr>
              <a:t>I</a:t>
            </a:r>
            <a:r>
              <a:rPr lang="uk-UA" sz="3300" b="1" dirty="0">
                <a:latin typeface="Times New Roman"/>
                <a:cs typeface="Times New Roman"/>
              </a:rPr>
              <a:t> курсу мають </a:t>
            </a:r>
            <a:r>
              <a:rPr lang="uk-UA" sz="3300" b="1" dirty="0" smtClean="0">
                <a:latin typeface="Times New Roman"/>
                <a:cs typeface="Times New Roman"/>
              </a:rPr>
              <a:t>початковий рівень </a:t>
            </a:r>
            <a:r>
              <a:rPr lang="uk-UA" sz="3300" b="1" dirty="0">
                <a:latin typeface="Times New Roman"/>
                <a:cs typeface="Times New Roman"/>
              </a:rPr>
              <a:t>знань, але у 9</a:t>
            </a:r>
            <a:r>
              <a:rPr lang="uk-UA" sz="3300" b="1" dirty="0" smtClean="0">
                <a:latin typeface="Times New Roman"/>
                <a:cs typeface="Times New Roman"/>
              </a:rPr>
              <a:t> оцінки </a:t>
            </a:r>
            <a:r>
              <a:rPr lang="uk-UA" sz="3300" b="1" dirty="0">
                <a:latin typeface="Times New Roman"/>
                <a:cs typeface="Times New Roman"/>
              </a:rPr>
              <a:t>з базових предметів загальноосвітньої підготовки відповідають початковому </a:t>
            </a:r>
            <a:r>
              <a:rPr lang="uk-UA" sz="3300" b="1" dirty="0" smtClean="0">
                <a:latin typeface="Times New Roman"/>
                <a:cs typeface="Times New Roman"/>
              </a:rPr>
              <a:t>рівню.</a:t>
            </a:r>
          </a:p>
          <a:p>
            <a:pPr marL="0" lvl="0" indent="722313" algn="just">
              <a:lnSpc>
                <a:spcPct val="115000"/>
              </a:lnSpc>
              <a:spcAft>
                <a:spcPts val="0"/>
              </a:spcAft>
              <a:buClr>
                <a:srgbClr val="FFFFFF"/>
              </a:buClr>
              <a:buNone/>
            </a:pPr>
            <a:r>
              <a:rPr lang="uk-UA" sz="3300" b="1" dirty="0" smtClean="0">
                <a:latin typeface="Times New Roman"/>
                <a:cs typeface="Times New Roman"/>
              </a:rPr>
              <a:t>Найбільш </a:t>
            </a:r>
            <a:r>
              <a:rPr lang="uk-UA" sz="3300" b="1" dirty="0">
                <a:latin typeface="Times New Roman"/>
                <a:cs typeface="Times New Roman"/>
              </a:rPr>
              <a:t>високий рівень </a:t>
            </a:r>
            <a:r>
              <a:rPr lang="uk-UA" sz="3300" b="1" dirty="0" smtClean="0">
                <a:latin typeface="Times New Roman"/>
                <a:cs typeface="Times New Roman"/>
              </a:rPr>
              <a:t>якості навчальних </a:t>
            </a:r>
            <a:r>
              <a:rPr lang="uk-UA" sz="3300" b="1" dirty="0">
                <a:latin typeface="Times New Roman"/>
                <a:cs typeface="Times New Roman"/>
              </a:rPr>
              <a:t>досягнень </a:t>
            </a:r>
            <a:r>
              <a:rPr lang="uk-UA" sz="3300" b="1" dirty="0" smtClean="0">
                <a:latin typeface="Times New Roman"/>
                <a:cs typeface="Times New Roman"/>
              </a:rPr>
              <a:t>з базових предметів загальноосвітньої підготовки за </a:t>
            </a:r>
            <a:r>
              <a:rPr lang="uk-UA" sz="3300" b="1" dirty="0">
                <a:latin typeface="Times New Roman"/>
                <a:cs typeface="Times New Roman"/>
              </a:rPr>
              <a:t>середнім балом свідоцтва </a:t>
            </a:r>
            <a:r>
              <a:rPr lang="uk-UA" sz="3300" b="1" dirty="0" smtClean="0">
                <a:latin typeface="Times New Roman"/>
                <a:cs typeface="Times New Roman"/>
              </a:rPr>
              <a:t>про </a:t>
            </a:r>
            <a:r>
              <a:rPr lang="uk-UA" sz="3300" b="1" dirty="0" err="1" smtClean="0">
                <a:latin typeface="Times New Roman"/>
                <a:cs typeface="Times New Roman"/>
              </a:rPr>
              <a:t>зхдобуття</a:t>
            </a:r>
            <a:r>
              <a:rPr lang="uk-UA" sz="3300" b="1" dirty="0" smtClean="0">
                <a:latin typeface="Times New Roman"/>
                <a:cs typeface="Times New Roman"/>
              </a:rPr>
              <a:t> базової середньої </a:t>
            </a:r>
            <a:r>
              <a:rPr lang="uk-UA" sz="3300" b="1" dirty="0">
                <a:latin typeface="Times New Roman"/>
                <a:cs typeface="Times New Roman"/>
              </a:rPr>
              <a:t>освіти мають учні групи </a:t>
            </a:r>
            <a:r>
              <a:rPr lang="uk-UA" sz="3300" b="1" dirty="0" smtClean="0">
                <a:latin typeface="Times New Roman"/>
                <a:cs typeface="Times New Roman"/>
              </a:rPr>
              <a:t>Пк-25 (25%), Пм-14 (21%).</a:t>
            </a:r>
            <a:endParaRPr lang="uk-UA" sz="3300" b="1" dirty="0">
              <a:latin typeface="Times New Roman"/>
              <a:cs typeface="Times New Roman"/>
            </a:endParaRPr>
          </a:p>
          <a:p>
            <a:pPr marL="0" lvl="0" indent="722313" algn="just">
              <a:lnSpc>
                <a:spcPct val="115000"/>
              </a:lnSpc>
              <a:spcAft>
                <a:spcPts val="0"/>
              </a:spcAft>
              <a:buClr>
                <a:srgbClr val="FFFFFF"/>
              </a:buClr>
              <a:buNone/>
            </a:pPr>
            <a:r>
              <a:rPr lang="uk-UA" sz="3300" b="1" dirty="0" smtClean="0">
                <a:latin typeface="Times New Roman"/>
                <a:cs typeface="Times New Roman"/>
              </a:rPr>
              <a:t>Початковий </a:t>
            </a:r>
            <a:r>
              <a:rPr lang="uk-UA" sz="3300" b="1" dirty="0">
                <a:latin typeface="Times New Roman"/>
                <a:cs typeface="Times New Roman"/>
              </a:rPr>
              <a:t>рівень навчальних досягнень з базових предметів загальноосвітньої підготовки за середнім балом свідоцтва </a:t>
            </a:r>
            <a:r>
              <a:rPr lang="uk-UA" sz="3300" b="1" dirty="0" smtClean="0">
                <a:latin typeface="Times New Roman"/>
                <a:cs typeface="Times New Roman"/>
              </a:rPr>
              <a:t>про здобуття базової середньої </a:t>
            </a:r>
            <a:r>
              <a:rPr lang="uk-UA" sz="3300" b="1" dirty="0">
                <a:latin typeface="Times New Roman"/>
                <a:cs typeface="Times New Roman"/>
              </a:rPr>
              <a:t>освіти мають учні груп: </a:t>
            </a:r>
            <a:r>
              <a:rPr lang="uk-UA" sz="3300" b="1" dirty="0" smtClean="0">
                <a:latin typeface="Times New Roman"/>
                <a:cs typeface="Times New Roman"/>
              </a:rPr>
              <a:t>Тр-62С (</a:t>
            </a:r>
            <a:r>
              <a:rPr lang="uk-UA" sz="3300" b="1" dirty="0" err="1" smtClean="0">
                <a:latin typeface="Times New Roman"/>
                <a:cs typeface="Times New Roman"/>
              </a:rPr>
              <a:t>Гелеван</a:t>
            </a:r>
            <a:r>
              <a:rPr lang="uk-UA" sz="3300" b="1" dirty="0" smtClean="0">
                <a:latin typeface="Times New Roman"/>
                <a:cs typeface="Times New Roman"/>
              </a:rPr>
              <a:t> О., </a:t>
            </a:r>
            <a:r>
              <a:rPr lang="uk-UA" sz="3300" b="1" dirty="0" err="1" smtClean="0">
                <a:latin typeface="Times New Roman"/>
                <a:cs typeface="Times New Roman"/>
              </a:rPr>
              <a:t>Хухрянський</a:t>
            </a:r>
            <a:r>
              <a:rPr lang="uk-UA" sz="3300" b="1" dirty="0" smtClean="0">
                <a:latin typeface="Times New Roman"/>
                <a:cs typeface="Times New Roman"/>
              </a:rPr>
              <a:t> О.), Зв-2 (</a:t>
            </a:r>
            <a:r>
              <a:rPr lang="uk-UA" sz="3300" b="1" dirty="0" err="1" smtClean="0">
                <a:latin typeface="Times New Roman"/>
                <a:cs typeface="Times New Roman"/>
              </a:rPr>
              <a:t>Козюкін</a:t>
            </a:r>
            <a:r>
              <a:rPr lang="uk-UA" sz="3300" b="1" dirty="0" smtClean="0">
                <a:latin typeface="Times New Roman"/>
                <a:cs typeface="Times New Roman"/>
              </a:rPr>
              <a:t> К., </a:t>
            </a:r>
            <a:r>
              <a:rPr lang="uk-UA" sz="3300" b="1" dirty="0" err="1" smtClean="0">
                <a:latin typeface="Times New Roman"/>
                <a:cs typeface="Times New Roman"/>
              </a:rPr>
              <a:t>Часовських</a:t>
            </a:r>
            <a:r>
              <a:rPr lang="uk-UA" sz="3300" b="1" dirty="0" smtClean="0">
                <a:latin typeface="Times New Roman"/>
                <a:cs typeface="Times New Roman"/>
              </a:rPr>
              <a:t> В.), Пк-25 (</a:t>
            </a:r>
            <a:r>
              <a:rPr lang="uk-UA" sz="3300" b="1" dirty="0" err="1" smtClean="0">
                <a:latin typeface="Times New Roman"/>
                <a:cs typeface="Times New Roman"/>
              </a:rPr>
              <a:t>Мосіса</a:t>
            </a:r>
            <a:r>
              <a:rPr lang="uk-UA" sz="3300" b="1" dirty="0" smtClean="0">
                <a:latin typeface="Times New Roman"/>
                <a:cs typeface="Times New Roman"/>
              </a:rPr>
              <a:t> М.), Ст-37 (Волков О., </a:t>
            </a:r>
            <a:r>
              <a:rPr lang="uk-UA" sz="3300" b="1" dirty="0" err="1" smtClean="0">
                <a:latin typeface="Times New Roman"/>
                <a:cs typeface="Times New Roman"/>
              </a:rPr>
              <a:t>Келеберда</a:t>
            </a:r>
            <a:r>
              <a:rPr lang="uk-UA" sz="3300" b="1" dirty="0" smtClean="0">
                <a:latin typeface="Times New Roman"/>
                <a:cs typeface="Times New Roman"/>
              </a:rPr>
              <a:t> А., </a:t>
            </a:r>
            <a:r>
              <a:rPr lang="uk-UA" sz="3300" b="1" dirty="0" err="1" smtClean="0">
                <a:latin typeface="Times New Roman"/>
                <a:cs typeface="Times New Roman"/>
              </a:rPr>
              <a:t>Кіжеватов</a:t>
            </a:r>
            <a:r>
              <a:rPr lang="uk-UA" sz="3300" b="1" dirty="0" smtClean="0">
                <a:latin typeface="Times New Roman"/>
                <a:cs typeface="Times New Roman"/>
              </a:rPr>
              <a:t> В., Симоненко М., </a:t>
            </a:r>
            <a:r>
              <a:rPr lang="uk-UA" sz="3300" b="1" dirty="0" err="1" smtClean="0">
                <a:latin typeface="Times New Roman"/>
                <a:cs typeface="Times New Roman"/>
              </a:rPr>
              <a:t>Кухтин</a:t>
            </a:r>
            <a:r>
              <a:rPr lang="uk-UA" sz="3300" b="1" dirty="0" smtClean="0">
                <a:latin typeface="Times New Roman"/>
                <a:cs typeface="Times New Roman"/>
              </a:rPr>
              <a:t> Ю., Рева М.)</a:t>
            </a:r>
          </a:p>
          <a:p>
            <a:pPr marL="0" lvl="0" indent="722313" algn="just">
              <a:lnSpc>
                <a:spcPct val="115000"/>
              </a:lnSpc>
              <a:spcAft>
                <a:spcPts val="0"/>
              </a:spcAft>
              <a:buClr>
                <a:srgbClr val="FFFFFF"/>
              </a:buClr>
              <a:buNone/>
            </a:pPr>
            <a:r>
              <a:rPr lang="uk-UA" sz="3300" b="1" dirty="0" smtClean="0">
                <a:latin typeface="Times New Roman"/>
                <a:cs typeface="Times New Roman"/>
              </a:rPr>
              <a:t>Високий рівень навчальних</a:t>
            </a:r>
            <a:r>
              <a:rPr lang="uk-UA" sz="3300" b="1" dirty="0">
                <a:latin typeface="Times New Roman"/>
                <a:cs typeface="Times New Roman"/>
              </a:rPr>
              <a:t> досягнень з базових предметів загальноосвітньої підготовки за середнім балом свідоцтва </a:t>
            </a:r>
            <a:r>
              <a:rPr lang="uk-UA" sz="3300" b="1" dirty="0" smtClean="0">
                <a:latin typeface="Times New Roman"/>
                <a:cs typeface="Times New Roman"/>
              </a:rPr>
              <a:t>про здобуття базової середньої </a:t>
            </a:r>
            <a:r>
              <a:rPr lang="uk-UA" sz="3300" b="1" dirty="0">
                <a:latin typeface="Times New Roman"/>
                <a:cs typeface="Times New Roman"/>
              </a:rPr>
              <a:t>освіти мають учні </a:t>
            </a:r>
            <a:r>
              <a:rPr lang="uk-UA" sz="3300" b="1" dirty="0" smtClean="0">
                <a:latin typeface="Times New Roman"/>
                <a:cs typeface="Times New Roman"/>
              </a:rPr>
              <a:t>груп: Ст-37 ( </a:t>
            </a:r>
            <a:r>
              <a:rPr lang="uk-UA" sz="3300" b="1" dirty="0" err="1" smtClean="0">
                <a:latin typeface="Times New Roman"/>
                <a:cs typeface="Times New Roman"/>
              </a:rPr>
              <a:t>Швидун</a:t>
            </a:r>
            <a:r>
              <a:rPr lang="uk-UA" sz="3300" b="1" dirty="0" smtClean="0">
                <a:latin typeface="Times New Roman"/>
                <a:cs typeface="Times New Roman"/>
              </a:rPr>
              <a:t> Д.), Пк-25 (</a:t>
            </a:r>
            <a:r>
              <a:rPr lang="uk-UA" sz="3300" b="1" dirty="0" err="1" smtClean="0">
                <a:latin typeface="Times New Roman"/>
                <a:cs typeface="Times New Roman"/>
              </a:rPr>
              <a:t>Зарва</a:t>
            </a:r>
            <a:r>
              <a:rPr lang="uk-UA" sz="3300" b="1" dirty="0" smtClean="0">
                <a:latin typeface="Times New Roman"/>
                <a:cs typeface="Times New Roman"/>
              </a:rPr>
              <a:t> Е.)</a:t>
            </a:r>
          </a:p>
          <a:p>
            <a:pPr marL="0" lvl="0" indent="722313" algn="just">
              <a:lnSpc>
                <a:spcPct val="115000"/>
              </a:lnSpc>
              <a:spcAft>
                <a:spcPts val="0"/>
              </a:spcAft>
              <a:buClr>
                <a:srgbClr val="FFFFFF"/>
              </a:buClr>
              <a:buNone/>
            </a:pPr>
            <a:endParaRPr lang="uk-UA" sz="2900" b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15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eply pomarancz">
  <a:themeElements>
    <a:clrScheme name="Тема Office 2">
      <a:dk1>
        <a:srgbClr val="333333"/>
      </a:dk1>
      <a:lt1>
        <a:srgbClr val="FFFFFF"/>
      </a:lt1>
      <a:dk2>
        <a:srgbClr val="CC6600"/>
      </a:dk2>
      <a:lt2>
        <a:srgbClr val="FFFFFF"/>
      </a:lt2>
      <a:accent1>
        <a:srgbClr val="FFAD99"/>
      </a:accent1>
      <a:accent2>
        <a:srgbClr val="FFD77A"/>
      </a:accent2>
      <a:accent3>
        <a:srgbClr val="E2B8AA"/>
      </a:accent3>
      <a:accent4>
        <a:srgbClr val="DADADA"/>
      </a:accent4>
      <a:accent5>
        <a:srgbClr val="FFD3CA"/>
      </a:accent5>
      <a:accent6>
        <a:srgbClr val="E7C36E"/>
      </a:accent6>
      <a:hlink>
        <a:srgbClr val="96E36D"/>
      </a:hlink>
      <a:folHlink>
        <a:srgbClr val="FFBD7A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E5B"/>
        </a:accent1>
        <a:accent2>
          <a:srgbClr val="F0C295"/>
        </a:accent2>
        <a:accent3>
          <a:srgbClr val="E2B8AA"/>
        </a:accent3>
        <a:accent4>
          <a:srgbClr val="DADADA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D99"/>
        </a:accent1>
        <a:accent2>
          <a:srgbClr val="FFD77A"/>
        </a:accent2>
        <a:accent3>
          <a:srgbClr val="E2B8AA"/>
        </a:accent3>
        <a:accent4>
          <a:srgbClr val="DADADA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98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DA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E5B"/>
        </a:accent1>
        <a:accent2>
          <a:srgbClr val="F0C295"/>
        </a:accent2>
        <a:accent3>
          <a:srgbClr val="FFFFFF"/>
        </a:accent3>
        <a:accent4>
          <a:srgbClr val="000000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D99"/>
        </a:accent1>
        <a:accent2>
          <a:srgbClr val="FFD77A"/>
        </a:accent2>
        <a:accent3>
          <a:srgbClr val="FFFFFF"/>
        </a:accent3>
        <a:accent4>
          <a:srgbClr val="000000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98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DA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Акцент3">
    <a:dk1>
      <a:sysClr val="windowText" lastClr="000000"/>
    </a:dk1>
    <a:lt1>
      <a:sysClr val="window" lastClr="FFFFFF"/>
    </a:lt1>
    <a:dk2>
      <a:srgbClr val="B01F0F"/>
    </a:dk2>
    <a:lt2>
      <a:srgbClr val="FF9000"/>
    </a:lt2>
    <a:accent1>
      <a:srgbClr val="ED4600"/>
    </a:accent1>
    <a:accent2>
      <a:srgbClr val="C4D73F"/>
    </a:accent2>
    <a:accent3>
      <a:srgbClr val="FFEDB3"/>
    </a:accent3>
    <a:accent4>
      <a:srgbClr val="FFA600"/>
    </a:accent4>
    <a:accent5>
      <a:srgbClr val="ED5E00"/>
    </a:accent5>
    <a:accent6>
      <a:srgbClr val="C62D03"/>
    </a:accent6>
    <a:hlink>
      <a:srgbClr val="408080"/>
    </a:hlink>
    <a:folHlink>
      <a:srgbClr val="5EAEAE"/>
    </a:folHlink>
  </a:clrScheme>
  <a:fontScheme name="Autumn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Autumn">
    <a:fillStyleLst>
      <a:solidFill>
        <a:schemeClr val="phClr"/>
      </a:solidFill>
      <a:gradFill rotWithShape="1">
        <a:gsLst>
          <a:gs pos="0">
            <a:schemeClr val="phClr">
              <a:tint val="70000"/>
              <a:lumMod val="110000"/>
            </a:schemeClr>
          </a:gs>
          <a:gs pos="100000">
            <a:schemeClr val="phClr">
              <a:tint val="90000"/>
            </a:schemeClr>
          </a:gs>
        </a:gsLst>
        <a:lin ang="5400000" scaled="1"/>
      </a:gradFill>
      <a:gradFill rotWithShape="1">
        <a:gsLst>
          <a:gs pos="0">
            <a:schemeClr val="phClr">
              <a:tint val="98000"/>
              <a:satMod val="120000"/>
              <a:lumMod val="110000"/>
            </a:schemeClr>
          </a:gs>
          <a:gs pos="100000">
            <a:schemeClr val="phClr">
              <a:shade val="90000"/>
              <a:lumMod val="90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100000"/>
              <a:hueMod val="108000"/>
              <a:satMod val="130000"/>
              <a:lumMod val="108000"/>
            </a:schemeClr>
          </a:gs>
          <a:gs pos="92000">
            <a:schemeClr val="phClr">
              <a:shade val="88000"/>
              <a:hueMod val="96000"/>
              <a:satMod val="120000"/>
              <a:lumMod val="74000"/>
            </a:schemeClr>
          </a:gs>
        </a:gsLst>
        <a:lin ang="5400000" scaled="1"/>
      </a:gradFill>
      <a:gradFill rotWithShape="1">
        <a:gsLst>
          <a:gs pos="0">
            <a:schemeClr val="phClr">
              <a:tint val="98000"/>
              <a:shade val="100000"/>
              <a:hueMod val="100000"/>
              <a:satMod val="130000"/>
              <a:lumMod val="112000"/>
            </a:schemeClr>
          </a:gs>
          <a:gs pos="100000">
            <a:schemeClr val="phClr">
              <a:shade val="84000"/>
              <a:hueMod val="96000"/>
              <a:satMod val="120000"/>
              <a:lumMod val="80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Акцент3">
    <a:dk1>
      <a:sysClr val="windowText" lastClr="000000"/>
    </a:dk1>
    <a:lt1>
      <a:sysClr val="window" lastClr="FFFFFF"/>
    </a:lt1>
    <a:dk2>
      <a:srgbClr val="B01F0F"/>
    </a:dk2>
    <a:lt2>
      <a:srgbClr val="FF9000"/>
    </a:lt2>
    <a:accent1>
      <a:srgbClr val="ED4600"/>
    </a:accent1>
    <a:accent2>
      <a:srgbClr val="C4D73F"/>
    </a:accent2>
    <a:accent3>
      <a:srgbClr val="FFEDB3"/>
    </a:accent3>
    <a:accent4>
      <a:srgbClr val="FFA600"/>
    </a:accent4>
    <a:accent5>
      <a:srgbClr val="ED5E00"/>
    </a:accent5>
    <a:accent6>
      <a:srgbClr val="C62D03"/>
    </a:accent6>
    <a:hlink>
      <a:srgbClr val="408080"/>
    </a:hlink>
    <a:folHlink>
      <a:srgbClr val="5EAEAE"/>
    </a:folHlink>
  </a:clrScheme>
  <a:fontScheme name="Autumn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Autumn">
    <a:fillStyleLst>
      <a:solidFill>
        <a:schemeClr val="phClr"/>
      </a:solidFill>
      <a:gradFill rotWithShape="1">
        <a:gsLst>
          <a:gs pos="0">
            <a:schemeClr val="phClr">
              <a:tint val="70000"/>
              <a:lumMod val="110000"/>
            </a:schemeClr>
          </a:gs>
          <a:gs pos="100000">
            <a:schemeClr val="phClr">
              <a:tint val="90000"/>
            </a:schemeClr>
          </a:gs>
        </a:gsLst>
        <a:lin ang="5400000" scaled="1"/>
      </a:gradFill>
      <a:gradFill rotWithShape="1">
        <a:gsLst>
          <a:gs pos="0">
            <a:schemeClr val="phClr">
              <a:tint val="98000"/>
              <a:satMod val="120000"/>
              <a:lumMod val="110000"/>
            </a:schemeClr>
          </a:gs>
          <a:gs pos="100000">
            <a:schemeClr val="phClr">
              <a:shade val="90000"/>
              <a:lumMod val="90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100000"/>
              <a:hueMod val="108000"/>
              <a:satMod val="130000"/>
              <a:lumMod val="108000"/>
            </a:schemeClr>
          </a:gs>
          <a:gs pos="92000">
            <a:schemeClr val="phClr">
              <a:shade val="88000"/>
              <a:hueMod val="96000"/>
              <a:satMod val="120000"/>
              <a:lumMod val="74000"/>
            </a:schemeClr>
          </a:gs>
        </a:gsLst>
        <a:lin ang="5400000" scaled="1"/>
      </a:gradFill>
      <a:gradFill rotWithShape="1">
        <a:gsLst>
          <a:gs pos="0">
            <a:schemeClr val="phClr">
              <a:tint val="98000"/>
              <a:shade val="100000"/>
              <a:hueMod val="100000"/>
              <a:satMod val="130000"/>
              <a:lumMod val="112000"/>
            </a:schemeClr>
          </a:gs>
          <a:gs pos="100000">
            <a:schemeClr val="phClr">
              <a:shade val="84000"/>
              <a:hueMod val="96000"/>
              <a:satMod val="120000"/>
              <a:lumMod val="80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3630</TotalTime>
  <Words>481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cieply pomarancz</vt:lpstr>
      <vt:lpstr>Моніторинг навчальних досягнень учнів нового контингенту за результатами свідоцтв про здобуття базової середньої освіти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Моніторинг успішності та якості знань учнів за результатами свідоцтва про базову загальноосвітню підготовку, %</vt:lpstr>
      <vt:lpstr>ВИСНОВОК</vt:lpstr>
      <vt:lpstr>РЕКОМЕНДАЦІЇ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комп1</dc:creator>
  <cp:lastModifiedBy>user</cp:lastModifiedBy>
  <cp:revision>203</cp:revision>
  <cp:lastPrinted>2019-09-27T12:31:26Z</cp:lastPrinted>
  <dcterms:created xsi:type="dcterms:W3CDTF">2014-10-03T07:29:31Z</dcterms:created>
  <dcterms:modified xsi:type="dcterms:W3CDTF">2019-10-22T12:46:46Z</dcterms:modified>
</cp:coreProperties>
</file>