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handoutMasterIdLst>
    <p:handoutMasterId r:id="rId21"/>
  </p:handoutMasterIdLst>
  <p:sldIdLst>
    <p:sldId id="373" r:id="rId3"/>
    <p:sldId id="374" r:id="rId4"/>
    <p:sldId id="258" r:id="rId5"/>
    <p:sldId id="348" r:id="rId6"/>
    <p:sldId id="347" r:id="rId7"/>
    <p:sldId id="261" r:id="rId8"/>
    <p:sldId id="262" r:id="rId9"/>
    <p:sldId id="264" r:id="rId10"/>
    <p:sldId id="265" r:id="rId11"/>
    <p:sldId id="266" r:id="rId12"/>
    <p:sldId id="280" r:id="rId13"/>
    <p:sldId id="269" r:id="rId14"/>
    <p:sldId id="281" r:id="rId15"/>
    <p:sldId id="271" r:id="rId16"/>
    <p:sldId id="272" r:id="rId17"/>
    <p:sldId id="273" r:id="rId18"/>
    <p:sldId id="279" r:id="rId19"/>
    <p:sldId id="296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C0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171453922537141E-2"/>
          <c:w val="0.67114132523235948"/>
          <c:h val="0.97382854607746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учнів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</c:spPr>
          </c:dPt>
          <c:dPt>
            <c:idx val="7"/>
            <c:bubble3D val="0"/>
            <c:spPr>
              <a:solidFill>
                <a:srgbClr val="C00000"/>
              </a:solidFill>
            </c:spPr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3.8196256592433565E-2"/>
                  <c:y val="-8.63153702843437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673511305759464E-2"/>
                  <c:y val="-0.18898594078422468"/>
                </c:manualLayout>
              </c:layout>
              <c:tx>
                <c:rich>
                  <a:bodyPr/>
                  <a:lstStyle/>
                  <a:p>
                    <a:r>
                      <a:rPr lang="uk-UA" sz="2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61166427519913E-2"/>
                  <c:y val="0.116233995290680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344248787171795E-3"/>
                  <c:y val="3.48862433006740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401388271673518E-2"/>
                  <c:y val="5.0733287018741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2108418356918273E-3"/>
                  <c:y val="0.245541035980987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6460314583591659E-3"/>
                  <c:y val="-7.00626233429053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2854517466343443E-2"/>
                  <c:y val="-6.90980909269555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2459136484835017E-2"/>
                  <c:y val="-7.32237557289696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укр. мова і література</c:v>
                </c:pt>
                <c:pt idx="1">
                  <c:v>іноземна мова</c:v>
                </c:pt>
                <c:pt idx="2">
                  <c:v>історія</c:v>
                </c:pt>
                <c:pt idx="3">
                  <c:v>інфоратика</c:v>
                </c:pt>
                <c:pt idx="4">
                  <c:v>математика</c:v>
                </c:pt>
                <c:pt idx="5">
                  <c:v>фізика</c:v>
                </c:pt>
                <c:pt idx="6">
                  <c:v>хімія</c:v>
                </c:pt>
                <c:pt idx="7">
                  <c:v>біологія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34</c:v>
                </c:pt>
                <c:pt idx="1">
                  <c:v>13</c:v>
                </c:pt>
                <c:pt idx="2">
                  <c:v>28</c:v>
                </c:pt>
                <c:pt idx="3">
                  <c:v>18</c:v>
                </c:pt>
                <c:pt idx="4">
                  <c:v>34</c:v>
                </c:pt>
                <c:pt idx="5">
                  <c:v>36</c:v>
                </c:pt>
                <c:pt idx="6">
                  <c:v>18</c:v>
                </c:pt>
                <c:pt idx="7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88">
          <a:noFill/>
        </a:ln>
      </c:spPr>
    </c:plotArea>
    <c:legend>
      <c:legendPos val="r"/>
      <c:layout>
        <c:manualLayout>
          <c:xMode val="edge"/>
          <c:yMode val="edge"/>
          <c:x val="0.6762376302834463"/>
          <c:y val="0.16387124403594797"/>
          <c:w val="0.31350186707074068"/>
          <c:h val="0.828978660276161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baseline="0" dirty="0" smtClean="0"/>
              <a:t>Біологія    </a:t>
            </a:r>
            <a:endParaRPr lang="ru-RU" dirty="0"/>
          </a:p>
        </c:rich>
      </c:tx>
      <c:layout>
        <c:manualLayout>
          <c:xMode val="edge"/>
          <c:yMode val="edge"/>
          <c:x val="0.31478338344350626"/>
          <c:y val="6.750776306221208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63964172504201"/>
          <c:y val="0.14954029027638904"/>
          <c:w val="0.8434021584089384"/>
          <c:h val="0.769276407559653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719801279341783"/>
                  <c:y val="-9.5952423414942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983467114765026"/>
                  <c:y val="3.1002436367333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 курс</c:v>
                </c:pt>
                <c:pt idx="1">
                  <c:v>II курс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449152"/>
        <c:axId val="60450688"/>
        <c:axId val="0"/>
      </c:bar3DChart>
      <c:catAx>
        <c:axId val="604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60450688"/>
        <c:crosses val="autoZero"/>
        <c:auto val="1"/>
        <c:lblAlgn val="ctr"/>
        <c:lblOffset val="100"/>
        <c:noMultiLvlLbl val="0"/>
      </c:catAx>
      <c:valAx>
        <c:axId val="6045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60449152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88701255416064E-2"/>
          <c:y val="0.12888425408872697"/>
          <c:w val="0.75602619745347055"/>
          <c:h val="0.78052347253813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50,5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загальна кількість учнів</c:v>
                </c:pt>
                <c:pt idx="1">
                  <c:v>кількість учасників олімпіад</c:v>
                </c:pt>
                <c:pt idx="2">
                  <c:v>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394</c:v>
                </c:pt>
                <c:pt idx="1">
                  <c:v>199</c:v>
                </c:pt>
                <c:pt idx="2">
                  <c:v>50.3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загальна кількість учнів</c:v>
                </c:pt>
                <c:pt idx="1">
                  <c:v>кількість учасників олімпіад</c:v>
                </c:pt>
                <c:pt idx="2">
                  <c:v>%</c:v>
                </c:pt>
              </c:strCache>
            </c:strRef>
          </c:cat>
          <c:val>
            <c:numRef>
              <c:f>Лист1!$C$2:$C$4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9860608"/>
        <c:axId val="29862144"/>
        <c:axId val="0"/>
      </c:bar3DChart>
      <c:catAx>
        <c:axId val="298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29862144"/>
        <c:crosses val="autoZero"/>
        <c:auto val="1"/>
        <c:lblAlgn val="ctr"/>
        <c:lblOffset val="100"/>
        <c:noMultiLvlLbl val="0"/>
      </c:catAx>
      <c:valAx>
        <c:axId val="2986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29860608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82718826211053209"/>
          <c:y val="6.8517812489060775E-2"/>
          <c:w val="0.16413808411281441"/>
          <c:h val="0.65364194515089669"/>
        </c:manualLayout>
      </c:layout>
      <c:overlay val="0"/>
      <c:spPr>
        <a:noFill/>
      </c:spPr>
      <c:txPr>
        <a:bodyPr/>
        <a:lstStyle/>
        <a:p>
          <a:pPr>
            <a:defRPr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88701255416064E-2"/>
          <c:y val="0.12888425408872697"/>
          <c:w val="0.75602619745347055"/>
          <c:h val="0.78052347253813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1.7532223051054292E-2"/>
                  <c:y val="-3.8758617869619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168192"/>
        <c:axId val="30169728"/>
        <c:axId val="0"/>
      </c:bar3DChart>
      <c:catAx>
        <c:axId val="301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0169728"/>
        <c:crosses val="autoZero"/>
        <c:auto val="1"/>
        <c:lblAlgn val="ctr"/>
        <c:lblOffset val="100"/>
        <c:noMultiLvlLbl val="0"/>
      </c:catAx>
      <c:valAx>
        <c:axId val="3016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30168192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7437956629157606"/>
          <c:y val="1.4526560540892281E-2"/>
          <c:w val="0.25340482450803525"/>
          <c:h val="0.20946399474132504"/>
        </c:manualLayout>
      </c:layout>
      <c:overlay val="0"/>
      <c:spPr>
        <a:noFill/>
      </c:spPr>
      <c:txPr>
        <a:bodyPr/>
        <a:lstStyle/>
        <a:p>
          <a:pPr>
            <a:defRPr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88701255416064E-2"/>
          <c:y val="0.12888425408872697"/>
          <c:w val="0.75602619745347055"/>
          <c:h val="0.78052347253813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0.25224065894490677"/>
                  <c:y val="-4.5307286862512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832103593751912"/>
                  <c:y val="1.7619500446532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III курс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498176"/>
        <c:axId val="30504064"/>
        <c:axId val="0"/>
      </c:bar3DChart>
      <c:catAx>
        <c:axId val="3049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0504064"/>
        <c:crosses val="autoZero"/>
        <c:auto val="1"/>
        <c:lblAlgn val="ctr"/>
        <c:lblOffset val="100"/>
        <c:noMultiLvlLbl val="0"/>
      </c:catAx>
      <c:valAx>
        <c:axId val="3050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30498176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Історія</a:t>
            </a:r>
            <a:r>
              <a:rPr lang="uk-UA" baseline="0" dirty="0" smtClean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38510026663704033"/>
          <c:y val="5.314187312520830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852416918109006E-2"/>
          <c:y val="0.20316296764746936"/>
          <c:w val="0.79949896440078083"/>
          <c:h val="0.734101581305780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0.15582736177461776"/>
                  <c:y val="2.484484220170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381474689140785E-2"/>
                  <c:y val="0.11387104776307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II курс</c:v>
                </c:pt>
                <c:pt idx="1">
                  <c:v>III курс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II курс</c:v>
                </c:pt>
                <c:pt idx="1">
                  <c:v>III курс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244864"/>
        <c:axId val="30246400"/>
        <c:axId val="0"/>
      </c:bar3DChart>
      <c:catAx>
        <c:axId val="3024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246400"/>
        <c:crosses val="autoZero"/>
        <c:auto val="1"/>
        <c:lblAlgn val="ctr"/>
        <c:lblOffset val="100"/>
        <c:noMultiLvlLbl val="0"/>
      </c:catAx>
      <c:valAx>
        <c:axId val="3024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30244864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baseline="0" dirty="0" smtClean="0"/>
              <a:t>Інформатика   </a:t>
            </a:r>
            <a:endParaRPr lang="ru-RU" dirty="0"/>
          </a:p>
        </c:rich>
      </c:tx>
      <c:layout>
        <c:manualLayout>
          <c:xMode val="edge"/>
          <c:yMode val="edge"/>
          <c:x val="0.34234108536551494"/>
          <c:y val="2.6744993700841248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06274348387521"/>
          <c:y val="0.15627594993054436"/>
          <c:w val="0.79930528552383073"/>
          <c:h val="0.687940353034125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2129913616155583"/>
                  <c:y val="4.8223700872608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33058986160008E-2"/>
                  <c:y val="-3.1129364001258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478198232983223E-2"/>
                  <c:y val="-1.7056922923429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268032"/>
        <c:axId val="30278016"/>
        <c:axId val="0"/>
      </c:bar3DChart>
      <c:catAx>
        <c:axId val="3026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0278016"/>
        <c:crosses val="autoZero"/>
        <c:auto val="1"/>
        <c:lblAlgn val="ctr"/>
        <c:lblOffset val="100"/>
        <c:noMultiLvlLbl val="0"/>
      </c:catAx>
      <c:valAx>
        <c:axId val="3027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30268032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baseline="0" dirty="0" smtClean="0"/>
              <a:t>Фізика  </a:t>
            </a:r>
            <a:endParaRPr lang="ru-RU" dirty="0"/>
          </a:p>
        </c:rich>
      </c:tx>
      <c:layout>
        <c:manualLayout>
          <c:xMode val="edge"/>
          <c:yMode val="edge"/>
          <c:x val="0.36104526637295303"/>
          <c:y val="5.4464232716779366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88678489275328E-2"/>
          <c:y val="0.17604814934882099"/>
          <c:w val="0.85933598452630933"/>
          <c:h val="0.708887143685534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7.2280448138778456E-3"/>
                  <c:y val="-2.0094890781719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69967473798389E-2"/>
                  <c:y val="-4.4655312848265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415104"/>
        <c:axId val="30429184"/>
        <c:axId val="0"/>
      </c:bar3DChart>
      <c:catAx>
        <c:axId val="3041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0429184"/>
        <c:crosses val="autoZero"/>
        <c:auto val="1"/>
        <c:lblAlgn val="ctr"/>
        <c:lblOffset val="100"/>
        <c:noMultiLvlLbl val="0"/>
      </c:catAx>
      <c:valAx>
        <c:axId val="3042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30415104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68516908868049264"/>
          <c:y val="1.4486202493307078E-2"/>
          <c:w val="0.30904831157193829"/>
          <c:h val="0.14914050003120061"/>
        </c:manualLayout>
      </c:layout>
      <c:overlay val="0"/>
      <c:spPr>
        <a:noFill/>
      </c:spPr>
      <c:txPr>
        <a:bodyPr/>
        <a:lstStyle/>
        <a:p>
          <a:pPr>
            <a:defRPr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baseline="0" dirty="0" smtClean="0"/>
              <a:t>Математика    </a:t>
            </a:r>
            <a:endParaRPr lang="ru-RU" dirty="0"/>
          </a:p>
        </c:rich>
      </c:tx>
      <c:layout>
        <c:manualLayout>
          <c:xMode val="edge"/>
          <c:yMode val="edge"/>
          <c:x val="0.36615842694342005"/>
          <c:y val="4.001129504129171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5496096705355"/>
          <c:y val="0.17025367551753512"/>
          <c:w val="0.88278686925574468"/>
          <c:h val="0.714112135688627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0.14109543384068438"/>
                  <c:y val="3.762544902418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I курс</c:v>
                </c:pt>
                <c:pt idx="1">
                  <c:v>II курс</c:v>
                </c:pt>
                <c:pt idx="2">
                  <c:v>III курс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455296"/>
        <c:axId val="30456832"/>
        <c:axId val="0"/>
      </c:bar3DChart>
      <c:catAx>
        <c:axId val="3045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0456832"/>
        <c:crosses val="autoZero"/>
        <c:auto val="1"/>
        <c:lblAlgn val="ctr"/>
        <c:lblOffset val="100"/>
        <c:noMultiLvlLbl val="0"/>
      </c:catAx>
      <c:valAx>
        <c:axId val="3045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30455296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baseline="0" dirty="0" smtClean="0"/>
              <a:t>Хімія  </a:t>
            </a:r>
            <a:endParaRPr lang="ru-RU" dirty="0"/>
          </a:p>
        </c:rich>
      </c:tx>
      <c:layout>
        <c:manualLayout>
          <c:xMode val="edge"/>
          <c:yMode val="edge"/>
          <c:x val="0.40096396099358134"/>
          <c:y val="2.726140808915968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88678489275328E-2"/>
          <c:y val="0.18225917149556484"/>
          <c:w val="0.85740831663865291"/>
          <c:h val="0.701540106654816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3841114428145976"/>
                  <c:y val="4.9771699343347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11871440807651"/>
                  <c:y val="2.2731392418386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I курс</c:v>
                </c:pt>
                <c:pt idx="1">
                  <c:v>II курс</c:v>
                </c:pt>
                <c:pt idx="2">
                  <c:v>III курс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98272"/>
        <c:axId val="30599808"/>
        <c:axId val="0"/>
      </c:bar3DChart>
      <c:catAx>
        <c:axId val="305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30599808"/>
        <c:crosses val="autoZero"/>
        <c:auto val="1"/>
        <c:lblAlgn val="ctr"/>
        <c:lblOffset val="100"/>
        <c:noMultiLvlLbl val="0"/>
      </c:catAx>
      <c:valAx>
        <c:axId val="3059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30598272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ayout>
        <c:manualLayout>
          <c:xMode val="edge"/>
          <c:yMode val="edge"/>
          <c:x val="0.65895568055162335"/>
          <c:y val="1.0363066384436818E-2"/>
          <c:w val="0.33819965344352421"/>
          <c:h val="0.2061148907431338"/>
        </c:manualLayout>
      </c:layout>
      <c:overlay val="0"/>
      <c:spPr>
        <a:noFill/>
      </c:spPr>
      <c:txPr>
        <a:bodyPr/>
        <a:lstStyle/>
        <a:p>
          <a:pPr>
            <a:defRPr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78A2-2FCA-4F6C-B54C-23C81D1E40E0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685C4-1AC6-4A4C-BBA6-9F22E4B8C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6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2345B7-FF1E-4938-817E-556C1F85FE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98FF-73A0-4EA6-9128-2866B79CEA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326CE-4445-4576-ADE5-482A06093D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9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1029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103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103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103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103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3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03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03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03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03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03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33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0" name="Rectangle 1044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0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19" name="Rectangle 10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20" name="Rectangle 10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877A5-9738-4AC6-8F0B-DBFCA387AD84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8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3839-B57D-43DD-B421-2FA97C1E1ACF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1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BF09-E95F-4E4F-B7E3-36DF79CA55E6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9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C5489-455A-4DDD-8770-919D8E7D8968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3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0939-0A81-41D0-9D62-8397ADCB730B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17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6EE7B-5185-455B-882A-693781583D84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32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41FC9-23D3-4638-98C8-C584A2EE15CF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38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6FDF-7DC4-4C1C-9AAF-E9E3F70BFB62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8ACE-E54C-49C9-BA0B-7DCABF0543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96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11818-9B39-42E8-97AC-3617AAF845BE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87C38-E3D1-432D-B78E-AA13E550CC49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59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4B5F-02BE-4B58-9D38-A54EB9EFDB7B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8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28622-F41F-4F7A-9B97-016A7FE32CDC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5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B076F-239A-4EDD-97A6-FDA68CE18D1E}" type="slidenum">
              <a:rPr lang="ru-RU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3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4A257-6BA8-4F7C-AD3F-39303F3B1E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7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34D9-AE6A-450F-B9DF-2DAC03CCE9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78DD-1F44-4BB8-AFE0-35A71C3BC5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9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51465-8392-496E-918A-FF935E52C1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9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F555-2B2F-40B0-93AA-98F94E8FD8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5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79D8-7093-4AA5-B6E2-0C528ADE96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6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B2179-63C7-4384-89D9-4588A48466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4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1CB9E-4EA2-41BB-BABF-27F3BD94DA0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94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68564-5B2B-4DF9-B085-75857FF5185D}" type="slidenum">
              <a:rPr lang="ru-RU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3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9900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33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9900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9900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4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1700808"/>
            <a:ext cx="7452320" cy="2520280"/>
          </a:xfrm>
        </p:spPr>
        <p:txBody>
          <a:bodyPr/>
          <a:lstStyle/>
          <a:p>
            <a:pPr algn="ctr"/>
            <a:r>
              <a:rPr lang="uk-UA" sz="3600" dirty="0">
                <a:solidFill>
                  <a:schemeClr val="bg1"/>
                </a:solidFill>
                <a:latin typeface="Times New Roman"/>
                <a:ea typeface="Calibri"/>
              </a:rPr>
              <a:t>Підсумки організації та проведення </a:t>
            </a:r>
            <a:r>
              <a:rPr lang="en-US" sz="3600" dirty="0" smtClean="0">
                <a:solidFill>
                  <a:schemeClr val="bg1"/>
                </a:solidFill>
                <a:latin typeface="Times New Roman"/>
                <a:ea typeface="Calibri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uk-UA" sz="3600" dirty="0" smtClean="0">
                <a:solidFill>
                  <a:schemeClr val="bg1"/>
                </a:solidFill>
                <a:latin typeface="Times New Roman"/>
                <a:ea typeface="Calibri"/>
              </a:rPr>
              <a:t>I </a:t>
            </a:r>
            <a:r>
              <a:rPr lang="uk-UA" sz="3600" dirty="0">
                <a:solidFill>
                  <a:schemeClr val="bg1"/>
                </a:solidFill>
                <a:latin typeface="Times New Roman"/>
                <a:ea typeface="Calibri"/>
              </a:rPr>
              <a:t>етапу Всеукраїнських учнівських олімпіад із загальноосвітніх предметів</a:t>
            </a:r>
            <a:endParaRPr lang="uk-UA" altLang="ru-RU" sz="3600" dirty="0" smtClean="0">
              <a:solidFill>
                <a:schemeClr val="bg1"/>
              </a:solidFill>
            </a:endParaRPr>
          </a:p>
        </p:txBody>
      </p:sp>
      <p:sp>
        <p:nvSpPr>
          <p:cNvPr id="30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63688" y="5877272"/>
            <a:ext cx="7171928" cy="718592"/>
          </a:xfrm>
        </p:spPr>
        <p:txBody>
          <a:bodyPr/>
          <a:lstStyle/>
          <a:p>
            <a:pPr marR="45720" lvl="0" algn="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BD0D9"/>
              </a:buClr>
              <a:buSzPct val="95000"/>
              <a:defRPr/>
            </a:pPr>
            <a:r>
              <a:rPr lang="uk-UA" sz="28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Заступник директора з НР  Корякіна О.М.</a:t>
            </a:r>
            <a:endParaRPr lang="en-US" sz="2800" b="1" i="1" kern="12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715228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12110"/>
            <a:ext cx="5123700" cy="667544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олімпіади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1407642"/>
            <a:ext cx="2994250" cy="593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prstClr val="black"/>
                </a:solidFill>
              </a:rPr>
              <a:t>Англійська мова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1840" y="2226246"/>
            <a:ext cx="2447925" cy="93503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9454" y="3645024"/>
            <a:ext cx="2950354" cy="2520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1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 algn="ctr">
              <a:defRPr/>
            </a:pPr>
            <a:r>
              <a:rPr lang="ru-RU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Головань П.– Пк-22</a:t>
            </a:r>
            <a:endParaRPr lang="en-US" b="1" u="sng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місце</a:t>
            </a:r>
          </a:p>
          <a:p>
            <a:pPr algn="ctr"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Соляник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– Пр-22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місце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Смєла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Б.– Пр-22</a:t>
            </a:r>
          </a:p>
          <a:p>
            <a:pPr>
              <a:defRPr/>
            </a:pP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Петренко М. – Ас-18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39902" y="3188612"/>
            <a:ext cx="431800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Users\ЕН\Desktop\Фото переможці\изображение_viber_2019-11-19_09-17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3"/>
          <a:stretch/>
        </p:blipFill>
        <p:spPr bwMode="auto">
          <a:xfrm>
            <a:off x="359560" y="1704296"/>
            <a:ext cx="2059850" cy="37786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Н\Desktop\Фото переможці\изображение_viber_2019-11-19_09-33-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"/>
          <a:stretch/>
        </p:blipFill>
        <p:spPr bwMode="auto">
          <a:xfrm>
            <a:off x="6588224" y="1550645"/>
            <a:ext cx="2105806" cy="40859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0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2442" y="476672"/>
            <a:ext cx="4536504" cy="523528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олімпіади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35152" y="1340768"/>
            <a:ext cx="162893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prstClr val="black"/>
                </a:solidFill>
              </a:rPr>
              <a:t>Історія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1404" y="2313275"/>
            <a:ext cx="2305050" cy="97155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48336" y="2182077"/>
            <a:ext cx="2447925" cy="93503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1" y="3683131"/>
            <a:ext cx="2664297" cy="2832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 smtClean="0">
                <a:solidFill>
                  <a:srgbClr val="FF0000"/>
                </a:solidFill>
              </a:rPr>
              <a:t> 1 місце</a:t>
            </a:r>
            <a:endParaRPr lang="en-US" altLang="ru-RU" sz="2400" b="1" dirty="0" smtClean="0">
              <a:solidFill>
                <a:srgbClr val="FF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Кузніченко М.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Ас-18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 smtClean="0">
                <a:solidFill>
                  <a:srgbClr val="FF0000"/>
                </a:solidFill>
              </a:rPr>
              <a:t>2 місце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Зінченко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Є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– Пм-12</a:t>
            </a:r>
            <a:endParaRPr lang="ru-RU" sz="1400" b="1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місце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Брус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Б. 	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Пк-22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233" y="3789040"/>
            <a:ext cx="2675719" cy="27420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1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Зв-1</a:t>
            </a:r>
            <a:endParaRPr lang="uk-UA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2 </a:t>
            </a:r>
            <a:r>
              <a:rPr lang="uk-UA" sz="2400" b="1" dirty="0" smtClean="0">
                <a:solidFill>
                  <a:srgbClr val="FF0000"/>
                </a:solidFill>
              </a:rPr>
              <a:t>місце</a:t>
            </a:r>
          </a:p>
          <a:p>
            <a:pPr lvl="0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Клейн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– Ст-36 </a:t>
            </a:r>
          </a:p>
          <a:p>
            <a:pPr lvl="0"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Журавська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.– Пм-13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641624" y="3337056"/>
            <a:ext cx="388938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056399" y="3164018"/>
            <a:ext cx="431800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C:\Users\ЕН\Desktop\підсумки олімпіад\изображение_viber_2019-11-14_09-26-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729" y="270506"/>
            <a:ext cx="2280725" cy="19343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720" y="548680"/>
            <a:ext cx="5472608" cy="739552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олімпіади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3" y="1571114"/>
            <a:ext cx="2879899" cy="5624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prstClr val="black"/>
                </a:solidFill>
              </a:rPr>
              <a:t>Інформатика 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27781" y="2446127"/>
            <a:ext cx="2305050" cy="97155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4001411"/>
            <a:ext cx="2592288" cy="24543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57200" lvl="0" indent="-457200" algn="ctr">
              <a:buAutoNum type="arabicPlain" startAt="3"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місце</a:t>
            </a:r>
            <a:r>
              <a:rPr lang="uk-UA" sz="2400" dirty="0" smtClean="0">
                <a:solidFill>
                  <a:prstClr val="black"/>
                </a:solidFill>
              </a:rPr>
              <a:t> </a:t>
            </a:r>
          </a:p>
          <a:p>
            <a:pPr lvl="0" algn="ctr">
              <a:defRPr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Капутін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М.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Зв-2</a:t>
            </a:r>
            <a:endParaRPr lang="uk-UA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685044" y="3530600"/>
            <a:ext cx="390525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74862" y="2559050"/>
            <a:ext cx="2305050" cy="97155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I</a:t>
            </a:r>
            <a:r>
              <a:rPr lang="uk-UA" sz="2000" b="1" dirty="0" smtClean="0">
                <a:solidFill>
                  <a:prstClr val="black"/>
                </a:solidFill>
              </a:rPr>
              <a:t> </a:t>
            </a:r>
            <a:r>
              <a:rPr lang="uk-UA" sz="2000" b="1" dirty="0">
                <a:solidFill>
                  <a:prstClr val="black"/>
                </a:solidFill>
              </a:rPr>
              <a:t>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32124" y="3579194"/>
            <a:ext cx="390525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234" y="4007672"/>
            <a:ext cx="2736304" cy="2448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1 Місце</a:t>
            </a:r>
          </a:p>
          <a:p>
            <a:pPr lvl="0">
              <a:defRPr/>
            </a:pP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Зарва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Пк-25</a:t>
            </a:r>
          </a:p>
          <a:p>
            <a:pPr lvl="0" algn="ctr">
              <a:defRPr/>
            </a:pPr>
            <a:endParaRPr lang="uk-UA" sz="2400" b="1" dirty="0" smtClean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  <a:endParaRPr lang="uk-UA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Луценко 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Пк-25</a:t>
            </a:r>
          </a:p>
        </p:txBody>
      </p:sp>
      <p:pic>
        <p:nvPicPr>
          <p:cNvPr id="3074" name="Picture 2" descr="C:\Users\ЕН\Desktop\підсумки олімпіад\изображение_viber_2019-11-14_09-54-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0" r="5613" b="8934"/>
          <a:stretch/>
        </p:blipFill>
        <p:spPr bwMode="auto">
          <a:xfrm>
            <a:off x="208639" y="548680"/>
            <a:ext cx="2203121" cy="20448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1394" y="404664"/>
            <a:ext cx="5004619" cy="667544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олімпіади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1403" y="1232149"/>
            <a:ext cx="3240088" cy="792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prstClr val="black"/>
                </a:solidFill>
              </a:rPr>
              <a:t>Фізика 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6604" y="2076603"/>
            <a:ext cx="2160587" cy="93503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58922" y="2044153"/>
            <a:ext cx="2305050" cy="97155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357" y="3426067"/>
            <a:ext cx="2664991" cy="3171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FF0000"/>
                </a:solidFill>
                <a:latin typeface="Constantia"/>
              </a:rPr>
              <a:t>1 місце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u="sng" dirty="0" err="1">
                <a:solidFill>
                  <a:prstClr val="black"/>
                </a:solidFill>
                <a:latin typeface="Times New Roman"/>
                <a:ea typeface="Times New Roman"/>
              </a:rPr>
              <a:t>Зарва</a:t>
            </a:r>
            <a:r>
              <a:rPr lang="ru-RU" b="1" u="sng" dirty="0">
                <a:solidFill>
                  <a:prstClr val="black"/>
                </a:solidFill>
                <a:latin typeface="Times New Roman"/>
                <a:ea typeface="Times New Roman"/>
              </a:rPr>
              <a:t> Е</a:t>
            </a:r>
            <a:r>
              <a:rPr lang="ru-RU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–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Пк-25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uk-UA" altLang="ru-RU" sz="2400" b="1" dirty="0" smtClean="0">
                <a:solidFill>
                  <a:srgbClr val="FF0000"/>
                </a:solidFill>
              </a:rPr>
              <a:t>2 місце</a:t>
            </a:r>
          </a:p>
          <a:p>
            <a:pPr defTabSz="81121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Вакарчук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А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 –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Пк-25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Луценко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О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Пк-25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 defTabSz="81121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 smtClean="0">
                <a:solidFill>
                  <a:srgbClr val="FF0000"/>
                </a:solidFill>
                <a:latin typeface="Constantia"/>
              </a:rPr>
              <a:t>3 місце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Радченко Д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Пк-25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Ківшар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Пк-25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1394" y="3475469"/>
            <a:ext cx="2520106" cy="3121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 smtClean="0">
                <a:solidFill>
                  <a:srgbClr val="FF0000"/>
                </a:solidFill>
              </a:rPr>
              <a:t>2 </a:t>
            </a:r>
            <a:r>
              <a:rPr lang="uk-UA" altLang="ru-RU" sz="2400" b="1" dirty="0">
                <a:solidFill>
                  <a:srgbClr val="FF0000"/>
                </a:solidFill>
              </a:rPr>
              <a:t>місце</a:t>
            </a:r>
          </a:p>
          <a:p>
            <a:pPr lvl="0" defTabSz="811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Головка С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 –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Зв-1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defTabSz="811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Задирака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Д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 –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Зв-1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 defTabSz="8112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2400" b="1" dirty="0" smtClean="0">
              <a:solidFill>
                <a:srgbClr val="FF0000"/>
              </a:solidFill>
            </a:endParaRPr>
          </a:p>
          <a:p>
            <a:pPr lvl="0" algn="ctr" defTabSz="811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 smtClean="0">
                <a:solidFill>
                  <a:srgbClr val="FF0000"/>
                </a:solidFill>
              </a:rPr>
              <a:t>3 місце</a:t>
            </a:r>
            <a:endParaRPr lang="en-US" altLang="ru-RU" sz="2400" b="1" dirty="0" smtClean="0">
              <a:solidFill>
                <a:srgbClr val="FF0000"/>
              </a:solidFill>
            </a:endParaRPr>
          </a:p>
          <a:p>
            <a:pPr lvl="0" algn="ctr" defTabSz="81121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  <a:p>
            <a:pPr lvl="0" defTabSz="811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Гашенко В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Пм-13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defTabSz="8112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Сіромаха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–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Пм-13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436717" y="3041730"/>
            <a:ext cx="360363" cy="352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416978" y="3114486"/>
            <a:ext cx="388938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54076" y="2093349"/>
            <a:ext cx="2303909" cy="93503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511562" y="3129394"/>
            <a:ext cx="388938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3507679"/>
            <a:ext cx="2520106" cy="3121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b="1" dirty="0">
                <a:solidFill>
                  <a:srgbClr val="FF0000"/>
                </a:solidFill>
              </a:rPr>
              <a:t>1 </a:t>
            </a:r>
            <a:r>
              <a:rPr lang="uk-UA" altLang="ru-RU" sz="2400" b="1" dirty="0" smtClean="0">
                <a:solidFill>
                  <a:srgbClr val="FF0000"/>
                </a:solidFill>
              </a:rPr>
              <a:t>місце</a:t>
            </a:r>
            <a:endParaRPr lang="uk-UA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Times New Roman"/>
              </a:rPr>
              <a:t>Рябуха О.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– Ст-35</a:t>
            </a:r>
          </a:p>
          <a:p>
            <a:pPr lvl="0" algn="ctr" defTabSz="8112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16" name="Рисунок 15" descr="C:\Users\ЕН\Desktop\Фото переможці\изображение_viber_2019-11-12_13-48-2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64296" cy="18210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328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403" y="620688"/>
            <a:ext cx="4536504" cy="595536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 олімпіади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9032" y="1415535"/>
            <a:ext cx="289259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prstClr val="black"/>
                </a:solidFill>
              </a:rPr>
              <a:t>Математика 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1018" y="2294743"/>
            <a:ext cx="2160587" cy="9350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07474" y="2132856"/>
            <a:ext cx="230505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37189" y="2169368"/>
            <a:ext cx="2447925" cy="9350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3" y="3587320"/>
            <a:ext cx="2520975" cy="3154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uk-UA" sz="2400" b="1" dirty="0">
                <a:solidFill>
                  <a:srgbClr val="FF0000"/>
                </a:solidFill>
              </a:rPr>
              <a:t>1 </a:t>
            </a:r>
            <a:r>
              <a:rPr lang="uk-UA" sz="2400" b="1" dirty="0" smtClean="0">
                <a:solidFill>
                  <a:srgbClr val="FF0000"/>
                </a:solidFill>
              </a:rPr>
              <a:t>місце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Зарва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Пк-25</a:t>
            </a:r>
          </a:p>
          <a:p>
            <a:pPr>
              <a:defRPr/>
            </a:pPr>
            <a:endParaRPr lang="uk-UA" sz="24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Вакарчук 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Пк-25</a:t>
            </a: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Швидун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.–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Ст-37</a:t>
            </a:r>
          </a:p>
          <a:p>
            <a:pPr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FF0000"/>
                </a:solidFill>
              </a:rPr>
              <a:t>3 </a:t>
            </a:r>
            <a:r>
              <a:rPr lang="uk-UA" sz="2400" b="1" dirty="0" smtClean="0">
                <a:solidFill>
                  <a:srgbClr val="FF0000"/>
                </a:solidFill>
              </a:rPr>
              <a:t>місце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Ст-37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2339" y="3587320"/>
            <a:ext cx="2736577" cy="3154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uk-UA" sz="2400" dirty="0">
                <a:solidFill>
                  <a:prstClr val="black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1 місце</a:t>
            </a: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Чистякова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Пк-22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Гриценко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Пк-22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Співак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Ас-18</a:t>
            </a: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Кузніченко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Ас-18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Лаурсон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Ас-18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Ас-18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місце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Дрогіна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–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Пк-22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1574" y="4077072"/>
            <a:ext cx="2736850" cy="26642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uk-UA" sz="2400" b="1" dirty="0">
                <a:solidFill>
                  <a:srgbClr val="FF0000"/>
                </a:solidFill>
              </a:rPr>
              <a:t>1 місце</a:t>
            </a:r>
          </a:p>
          <a:p>
            <a:pPr>
              <a:defRPr/>
            </a:pPr>
            <a:r>
              <a:rPr lang="uk-UA" b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Бовдун</a:t>
            </a:r>
            <a:r>
              <a:rPr lang="uk-UA" b="1" u="sng" dirty="0">
                <a:solidFill>
                  <a:srgbClr val="000000"/>
                </a:solidFill>
                <a:latin typeface="Times New Roman"/>
                <a:ea typeface="Times New Roman"/>
              </a:rPr>
              <a:t> В. –  </a:t>
            </a: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Пм-13</a:t>
            </a:r>
          </a:p>
          <a:p>
            <a:pPr>
              <a:defRPr/>
            </a:pPr>
            <a:endParaRPr lang="uk-UA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місце</a:t>
            </a:r>
            <a:endParaRPr lang="uk-UA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Сіромаха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Пм-13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місце</a:t>
            </a:r>
          </a:p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Гашенко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–Пм-13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31130" y="3234894"/>
            <a:ext cx="360363" cy="352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65530" y="3211886"/>
            <a:ext cx="388938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397803" y="3126197"/>
            <a:ext cx="431800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C:\Users\ЕН\Desktop\Фото переможці\изображение_viber_2019-11-12_13-56-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476671"/>
            <a:ext cx="3128209" cy="16926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136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775" y="404664"/>
            <a:ext cx="5019937" cy="667544"/>
          </a:xfrm>
          <a:solidFill>
            <a:schemeClr val="accent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олімпіади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02567" y="1275864"/>
            <a:ext cx="1584177" cy="792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prstClr val="black"/>
                </a:solidFill>
              </a:rPr>
              <a:t>Хімія   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5949" y="2305790"/>
            <a:ext cx="2160588" cy="9366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64045" y="2305790"/>
            <a:ext cx="230505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4395" y="3968089"/>
            <a:ext cx="2664347" cy="2484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Сіромаха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Пм-13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місце</a:t>
            </a: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Журавська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Пм-13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968089"/>
            <a:ext cx="2521416" cy="2448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1 місце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Вакарчук 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Пк-25</a:t>
            </a: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0000"/>
                </a:solidFill>
              </a:rPr>
              <a:t>2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Швидун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–Ст-37</a:t>
            </a: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Зарва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Пк-25</a:t>
            </a: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476062" y="3537114"/>
            <a:ext cx="360363" cy="352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621307" y="3537114"/>
            <a:ext cx="390525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88224" y="2324558"/>
            <a:ext cx="230505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I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lang="en-US" sz="2000" b="1" dirty="0" smtClean="0">
                <a:solidFill>
                  <a:prstClr val="black"/>
                </a:solidFill>
              </a:rPr>
              <a:t>I</a:t>
            </a:r>
            <a:r>
              <a:rPr lang="uk-UA" sz="2000" b="1" dirty="0" smtClean="0">
                <a:solidFill>
                  <a:prstClr val="black"/>
                </a:solidFill>
              </a:rPr>
              <a:t> </a:t>
            </a:r>
            <a:r>
              <a:rPr lang="uk-UA" sz="2000" b="1" dirty="0">
                <a:solidFill>
                  <a:prstClr val="black"/>
                </a:solidFill>
              </a:rPr>
              <a:t>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45089" y="3553489"/>
            <a:ext cx="390525" cy="3254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3968089"/>
            <a:ext cx="2304256" cy="2484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uk-UA" sz="2400" b="1" dirty="0">
                <a:solidFill>
                  <a:srgbClr val="FF0000"/>
                </a:solidFill>
              </a:rPr>
              <a:t>1   місце</a:t>
            </a:r>
            <a:r>
              <a:rPr lang="uk-UA" sz="2400" dirty="0">
                <a:solidFill>
                  <a:prstClr val="black"/>
                </a:solidFill>
              </a:rPr>
              <a:t> </a:t>
            </a:r>
            <a:endParaRPr lang="uk-UA" sz="2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Клещева 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.– Пм-12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Рисунок 16" descr="C:\Users\ЕН\Desktop\Фото переможці\20191108_0925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521416" cy="15913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940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740" y="914235"/>
            <a:ext cx="4680519" cy="667544"/>
          </a:xfrm>
          <a:solidFill>
            <a:schemeClr val="accent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олімпіади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1959092"/>
            <a:ext cx="2160240" cy="792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prstClr val="black"/>
                </a:solidFill>
              </a:rPr>
              <a:t>Біологія    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30209" y="2141280"/>
            <a:ext cx="2160588" cy="9366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90041" y="2106355"/>
            <a:ext cx="2305050" cy="971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833" y="3501008"/>
            <a:ext cx="2667254" cy="3096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1  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  <a:r>
              <a:rPr lang="uk-UA" sz="2400" dirty="0">
                <a:solidFill>
                  <a:prstClr val="black"/>
                </a:solidFill>
              </a:rPr>
              <a:t> </a:t>
            </a:r>
            <a:endParaRPr lang="uk-UA" sz="2400" b="1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Вакарчук А. –</a:t>
            </a:r>
            <a:r>
              <a:rPr lang="en-US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Пк-25</a:t>
            </a:r>
          </a:p>
          <a:p>
            <a:pPr lvl="0"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 lvl="0">
              <a:defRPr/>
            </a:pP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Зарва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	 –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Пк-25</a:t>
            </a:r>
          </a:p>
          <a:p>
            <a:pPr lvl="0">
              <a:defRPr/>
            </a:pPr>
            <a:endParaRPr lang="uk-UA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місце</a:t>
            </a: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Костенко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Пк-25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Поджарій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Є. – Зв-2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167" y="3501008"/>
            <a:ext cx="2736304" cy="3096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1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Сіромаха В. – 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Пм-13</a:t>
            </a:r>
          </a:p>
          <a:p>
            <a:pPr>
              <a:defRPr/>
            </a:pPr>
            <a:endParaRPr lang="uk-UA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Журавська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Пм-13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Шаповалова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В.– </a:t>
            </a: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м-13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Золотарьов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–Пк-23</a:t>
            </a:r>
          </a:p>
          <a:p>
            <a:pPr>
              <a:defRPr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3 </a:t>
            </a:r>
            <a:r>
              <a:rPr lang="uk-UA" sz="2400" b="1" dirty="0">
                <a:solidFill>
                  <a:srgbClr val="FF0000"/>
                </a:solidFill>
              </a:rPr>
              <a:t>місце</a:t>
            </a:r>
          </a:p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Гашенко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Пм-13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657277" y="3101418"/>
            <a:ext cx="360363" cy="3524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257057" y="3084945"/>
            <a:ext cx="390525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11" name="Рисунок 10" descr="C:\Users\ЕН\Desktop\Фото переможці\20191108_0927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0593"/>
            <a:ext cx="2016224" cy="13684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586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960440" cy="883568"/>
          </a:xfrm>
          <a:solidFill>
            <a:schemeClr val="accent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0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93663" lvl="0" indent="619125" algn="just" defTabSz="811213">
              <a:spcAft>
                <a:spcPts val="0"/>
              </a:spcAft>
              <a:buClrTx/>
              <a:buAutoNum type="arabicPeriod"/>
              <a:tabLst>
                <a:tab pos="450215" algn="l"/>
              </a:tabLst>
            </a:pPr>
            <a:endParaRPr lang="ru-RU" dirty="0" smtClean="0">
              <a:solidFill>
                <a:srgbClr val="212745"/>
              </a:solidFill>
              <a:latin typeface="Times New Roman"/>
              <a:ea typeface="Calibri"/>
              <a:cs typeface="Times New Roman"/>
            </a:endParaRPr>
          </a:p>
          <a:p>
            <a:pPr marL="93663" lvl="0" indent="0" algn="just" defTabSz="811213">
              <a:spcAft>
                <a:spcPts val="0"/>
              </a:spcAft>
              <a:buClrTx/>
              <a:buNone/>
              <a:tabLst>
                <a:tab pos="45021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		За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підсумками олімпіад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членами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журі визначені переможці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оформлені протоколи засідань журі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олімпіад.</a:t>
            </a:r>
            <a:endParaRPr lang="uk-UA" sz="28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93663" lvl="0" indent="0" algn="just" defTabSz="811213">
              <a:spcAft>
                <a:spcPts val="0"/>
              </a:spcAft>
              <a:buClrTx/>
              <a:buNone/>
              <a:tabLst>
                <a:tab pos="450215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		Викладачі предметів загальноосвітньої підготовки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показали високий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рівень організації, підготовки та проведення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етапу Всеукраїнських учнівських олімпіад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93663" lvl="0" indent="0" algn="just" defTabSz="811213">
              <a:spcAft>
                <a:spcPts val="0"/>
              </a:spcAft>
              <a:buClrTx/>
              <a:buNone/>
              <a:tabLst>
                <a:tab pos="450215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		Всім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учасникам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етапу Всеукраїнських учнівських олімпіад із загальноосвітніх дисциплін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оголошено подяку.</a:t>
            </a:r>
          </a:p>
          <a:p>
            <a:pPr marL="93663" lvl="0" indent="0" algn="just" defTabSz="811213">
              <a:spcAft>
                <a:spcPts val="0"/>
              </a:spcAft>
              <a:buClrTx/>
              <a:buNone/>
              <a:tabLst>
                <a:tab pos="450215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4.		Викладачами 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загальноосвітніх предметів: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Чиркіною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В.О.,  Костюк Т.І., Мірошніченко О.С., Нечволод Н.А., Ківшар Ю.О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.,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Зеленковою Т.Г,  Абашник Л.А., Волкодав В.І.,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Ковальовою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Я.А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складені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індивідуальні плани роботи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та розпочата підготовка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переможців до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III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етапу Всеукраїнських учнівських олімпіад із навчальних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предметів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uk-UA" sz="2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82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57200"/>
            <a:ext cx="4392488" cy="739552"/>
          </a:xfrm>
          <a:solidFill>
            <a:schemeClr val="accent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Рекомендації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3285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 defTabSz="341313">
              <a:lnSpc>
                <a:spcPct val="115000"/>
              </a:lnSpc>
              <a:buClrTx/>
              <a:buNone/>
              <a:tabLst>
                <a:tab pos="450215" algn="l"/>
              </a:tabLst>
              <a:defRPr/>
            </a:pP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1.		Викладачам </a:t>
            </a:r>
            <a:r>
              <a:rPr lang="uk-UA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загальноосвітніх предметів: Чиркіній В.О.,  Костюк Т.І., Мірошніченко О.С., Нечволод Н.А., Ківшар Ю.О., Зеленковій Т.Г,  Абашник Л.А., Волкодав В.І., Ковальовій </a:t>
            </a: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Я.А.:</a:t>
            </a:r>
          </a:p>
          <a:p>
            <a:pPr marL="0" lvl="1" indent="0" algn="just" defTabSz="341313">
              <a:lnSpc>
                <a:spcPct val="115000"/>
              </a:lnSpc>
              <a:buClrTx/>
              <a:buNone/>
              <a:tabLst>
                <a:tab pos="93663" algn="l"/>
              </a:tabLst>
              <a:defRPr/>
            </a:pP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-	працювати за індивідуальними планами та програмами щодо підготовки </a:t>
            </a:r>
            <a:r>
              <a:rPr lang="uk-UA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переможців </a:t>
            </a:r>
            <a:r>
              <a:rPr lang="en-US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</a:t>
            </a:r>
            <a:r>
              <a:rPr lang="uk-UA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етапу олімпіад </a:t>
            </a: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до </a:t>
            </a:r>
            <a:r>
              <a:rPr lang="en-US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III</a:t>
            </a: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обласного</a:t>
            </a:r>
            <a:r>
              <a:rPr lang="ru-RU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етапу </a:t>
            </a:r>
            <a:r>
              <a:rPr lang="uk-UA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Всеукраїнських учнівських олімпіад </a:t>
            </a: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з навчальних </a:t>
            </a: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предметів;</a:t>
            </a:r>
            <a:r>
              <a:rPr lang="uk-UA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uk-UA" sz="3100" dirty="0" smtClean="0">
              <a:solidFill>
                <a:sysClr val="windowText" lastClr="000000"/>
              </a:solidFill>
              <a:latin typeface="Times New Roman"/>
              <a:ea typeface="Calibri"/>
              <a:cs typeface="Times New Roman"/>
            </a:endParaRPr>
          </a:p>
          <a:p>
            <a:pPr marL="0" lvl="1" indent="0" algn="just" defTabSz="341313">
              <a:lnSpc>
                <a:spcPct val="115000"/>
              </a:lnSpc>
              <a:buClrTx/>
              <a:buNone/>
              <a:tabLst>
                <a:tab pos="93663" algn="l"/>
              </a:tabLst>
              <a:defRPr/>
            </a:pP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-	продовжувати </a:t>
            </a:r>
            <a:r>
              <a:rPr lang="uk-UA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роботу з обдарованими учнями I – II курсів щодо підготовки їх до участі в олімпіадах в наступному навчальному році</a:t>
            </a: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 defTabSz="341313" eaLnBrk="1" hangingPunct="1">
              <a:lnSpc>
                <a:spcPct val="115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  <a:tabLst>
                <a:tab pos="450215" algn="l"/>
              </a:tabLst>
              <a:defRPr/>
            </a:pP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2.	Заступнику директора з НР Корякіній О.М. здійснювати контроль за підготовкою учнів до </a:t>
            </a:r>
            <a:r>
              <a:rPr lang="ru-RU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III </a:t>
            </a:r>
            <a:r>
              <a:rPr lang="uk-UA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етапу Всеукраїнських учнівських олімпіад </a:t>
            </a: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 з </a:t>
            </a:r>
            <a:r>
              <a:rPr lang="uk-UA" sz="310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навчальних предметів</a:t>
            </a:r>
            <a:r>
              <a:rPr lang="uk-UA" sz="31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3100" dirty="0">
              <a:solidFill>
                <a:sysClr val="windowText" lastClr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62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kumimoji="0" lang="uk-UA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ГРАФІК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j-ea"/>
                <a:cs typeface="Times New Roman" pitchFamily="18" charset="0"/>
              </a:rPr>
              <a:t/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j-ea"/>
                <a:cs typeface="Times New Roman" pitchFamily="18" charset="0"/>
              </a:rPr>
            </a:br>
            <a:r>
              <a:rPr kumimoji="0" lang="uk-UA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проведення I етапу Всеукраїнських учнівських олімпіад з загальноосвітніх предметів у ДНЗ КРЦПО</a:t>
            </a:r>
            <a:endParaRPr lang="uk-UA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94167"/>
              </p:ext>
            </p:extLst>
          </p:nvPr>
        </p:nvGraphicFramePr>
        <p:xfrm>
          <a:off x="683568" y="1628800"/>
          <a:ext cx="8136904" cy="47882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09578"/>
                <a:gridCol w="5399945"/>
                <a:gridCol w="1627381"/>
              </a:tblGrid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</a:rPr>
                        <a:t>№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</a:rPr>
                        <a:t>з/п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Предмет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</a:rPr>
                        <a:t>Дата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526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217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 smtClean="0">
                          <a:solidFill>
                            <a:srgbClr val="000000"/>
                          </a:solidFill>
                          <a:effectLst/>
                        </a:rPr>
                        <a:t>Українська мова та література</a:t>
                      </a:r>
                      <a:endParaRPr lang="uk-UA" sz="2000" b="1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.10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.201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526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217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</a:rPr>
                        <a:t>Інформатика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.10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.201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526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217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 smtClean="0">
                          <a:solidFill>
                            <a:srgbClr val="000000"/>
                          </a:solidFill>
                          <a:effectLst/>
                        </a:rPr>
                        <a:t>Біологія</a:t>
                      </a:r>
                      <a:endParaRPr lang="uk-UA" sz="2000" b="1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.10.201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526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217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 smtClean="0">
                          <a:solidFill>
                            <a:srgbClr val="000000"/>
                          </a:solidFill>
                          <a:effectLst/>
                        </a:rPr>
                        <a:t>Історія</a:t>
                      </a:r>
                      <a:endParaRPr lang="uk-UA" sz="2000" b="1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.10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.201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526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217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 smtClean="0">
                          <a:solidFill>
                            <a:srgbClr val="000000"/>
                          </a:solidFill>
                          <a:effectLst/>
                        </a:rPr>
                        <a:t>Хімія</a:t>
                      </a:r>
                      <a:endParaRPr lang="uk-UA" sz="2000" b="1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.10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.201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526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217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Математика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.10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.201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526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217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Іноземн</a:t>
                      </a: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</a:rPr>
                        <a:t>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uk-UA" sz="2000" b="1" noProof="0" dirty="0" smtClean="0">
                          <a:solidFill>
                            <a:srgbClr val="000000"/>
                          </a:solidFill>
                          <a:effectLst/>
                        </a:rPr>
                        <a:t>мов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а (</a:t>
                      </a:r>
                      <a:r>
                        <a:rPr lang="uk-UA" sz="2000" b="1" noProof="0" dirty="0" smtClean="0">
                          <a:solidFill>
                            <a:srgbClr val="000000"/>
                          </a:solidFill>
                          <a:effectLst/>
                        </a:rPr>
                        <a:t>англійська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.10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.201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526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2171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 smtClean="0">
                          <a:solidFill>
                            <a:srgbClr val="000000"/>
                          </a:solidFill>
                          <a:effectLst/>
                        </a:rPr>
                        <a:t>Фізика</a:t>
                      </a:r>
                      <a:endParaRPr lang="uk-UA" sz="2000" b="1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30.10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.201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5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uk-UA" sz="2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Кількість учасників олімпіад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129069"/>
              </p:ext>
            </p:extLst>
          </p:nvPr>
        </p:nvGraphicFramePr>
        <p:xfrm>
          <a:off x="179512" y="1340768"/>
          <a:ext cx="88061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33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Загальна кількість учасників олімпіад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225176"/>
              </p:ext>
            </p:extLst>
          </p:nvPr>
        </p:nvGraphicFramePr>
        <p:xfrm>
          <a:off x="179388" y="1412776"/>
          <a:ext cx="8785225" cy="525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55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258816" cy="955576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Українська</a:t>
            </a:r>
            <a:r>
              <a:rPr lang="uk-UA" sz="2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</a:t>
            </a:r>
            <a:r>
              <a:rPr lang="uk-UA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мова </a:t>
            </a: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та </a:t>
            </a:r>
            <a:r>
              <a:rPr lang="uk-UA" sz="32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література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561614"/>
              </p:ext>
            </p:extLst>
          </p:nvPr>
        </p:nvGraphicFramePr>
        <p:xfrm>
          <a:off x="251520" y="1556792"/>
          <a:ext cx="45365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749675" cy="8588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593058"/>
              </p:ext>
            </p:extLst>
          </p:nvPr>
        </p:nvGraphicFramePr>
        <p:xfrm>
          <a:off x="5076056" y="1551534"/>
          <a:ext cx="3960564" cy="504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49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7200"/>
            <a:ext cx="5112568" cy="667544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Історія, інформатика 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560457"/>
              </p:ext>
            </p:extLst>
          </p:nvPr>
        </p:nvGraphicFramePr>
        <p:xfrm>
          <a:off x="251520" y="1412776"/>
          <a:ext cx="43204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04780"/>
              </p:ext>
            </p:extLst>
          </p:nvPr>
        </p:nvGraphicFramePr>
        <p:xfrm>
          <a:off x="4572000" y="1457400"/>
          <a:ext cx="4392488" cy="52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76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57200"/>
            <a:ext cx="4752528" cy="667544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Фізика, математика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259750"/>
              </p:ext>
            </p:extLst>
          </p:nvPr>
        </p:nvGraphicFramePr>
        <p:xfrm>
          <a:off x="251520" y="1340768"/>
          <a:ext cx="4392488" cy="525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061973"/>
              </p:ext>
            </p:extLst>
          </p:nvPr>
        </p:nvGraphicFramePr>
        <p:xfrm>
          <a:off x="4644008" y="1268760"/>
          <a:ext cx="43204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25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57200"/>
            <a:ext cx="3888432" cy="667544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Хімія, біологія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941781"/>
              </p:ext>
            </p:extLst>
          </p:nvPr>
        </p:nvGraphicFramePr>
        <p:xfrm>
          <a:off x="251520" y="1364706"/>
          <a:ext cx="44644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430858"/>
              </p:ext>
            </p:extLst>
          </p:nvPr>
        </p:nvGraphicFramePr>
        <p:xfrm>
          <a:off x="4716016" y="1196752"/>
          <a:ext cx="432003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41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7" y="476672"/>
            <a:ext cx="4752528" cy="626093"/>
          </a:xfrm>
          <a:solidFill>
            <a:schemeClr val="bg2">
              <a:lumMod val="20000"/>
              <a:lumOff val="80000"/>
            </a:schemeClr>
          </a:solidFill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uk-UA" sz="3200" b="1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олімпіади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08259" y="1268299"/>
            <a:ext cx="3095923" cy="6429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prstClr val="black"/>
                </a:solidFill>
              </a:rPr>
              <a:t>Українська </a:t>
            </a:r>
            <a:r>
              <a:rPr lang="uk-UA" sz="2000" b="1" dirty="0" smtClean="0">
                <a:solidFill>
                  <a:prstClr val="black"/>
                </a:solidFill>
              </a:rPr>
              <a:t>мова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uk-UA" sz="2000" b="1" dirty="0" smtClean="0">
                <a:solidFill>
                  <a:prstClr val="black"/>
                </a:solidFill>
              </a:rPr>
              <a:t>  </a:t>
            </a:r>
            <a:r>
              <a:rPr lang="uk-UA" sz="2000" b="1" dirty="0">
                <a:solidFill>
                  <a:prstClr val="black"/>
                </a:solidFill>
              </a:rPr>
              <a:t>література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44723" y="2119469"/>
            <a:ext cx="2305050" cy="97155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63423" y="2060848"/>
            <a:ext cx="2447925" cy="93503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III</a:t>
            </a:r>
            <a:r>
              <a:rPr lang="uk-UA" sz="2000" b="1" dirty="0">
                <a:solidFill>
                  <a:prstClr val="black"/>
                </a:solidFill>
              </a:rPr>
              <a:t> 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9851" y="3725961"/>
            <a:ext cx="2714794" cy="2836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</a:rPr>
              <a:t>1 </a:t>
            </a:r>
            <a:r>
              <a:rPr lang="uk-UA" sz="2400" b="1" dirty="0" smtClean="0">
                <a:solidFill>
                  <a:srgbClr val="FF0000"/>
                </a:solidFill>
              </a:rPr>
              <a:t>місце</a:t>
            </a:r>
          </a:p>
          <a:p>
            <a:pPr algn="ctr">
              <a:defRPr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Янголенко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О. –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Пк-23</a:t>
            </a:r>
            <a:endParaRPr lang="uk-UA" sz="2400" b="1" dirty="0" smtClean="0">
              <a:solidFill>
                <a:srgbClr val="000000"/>
              </a:solidFill>
            </a:endParaRPr>
          </a:p>
          <a:p>
            <a:pPr lvl="0" algn="ctr"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2 місце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Тютіна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.– Пм-13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Клейн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Ст-36</a:t>
            </a:r>
            <a:endParaRPr lang="uk-UA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Журавська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– Пм-13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Фарков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 – Зв-1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7762" y="3711909"/>
            <a:ext cx="2808733" cy="2836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uk-UA" sz="2400" b="1" dirty="0">
                <a:solidFill>
                  <a:srgbClr val="FF0000"/>
                </a:solidFill>
              </a:rPr>
              <a:t>1 місце</a:t>
            </a:r>
          </a:p>
          <a:p>
            <a:pPr lvl="0"/>
            <a:r>
              <a:rPr lang="uk-UA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Клещева А.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Пм-12</a:t>
            </a:r>
          </a:p>
          <a:p>
            <a:pPr lvl="0"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Бражнікова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–Пм-12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Петренко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.–  Ас-18</a:t>
            </a:r>
            <a:endParaRPr lang="uk-UA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місце</a:t>
            </a:r>
            <a:endParaRPr lang="ru-RU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defRPr/>
            </a:pP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Вільхівський В.  –  Пк-22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Рєзнік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Ст-35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402779" y="3272520"/>
            <a:ext cx="388938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371486" y="3139599"/>
            <a:ext cx="431800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528" y="2124785"/>
            <a:ext cx="2305050" cy="97155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I</a:t>
            </a:r>
            <a:r>
              <a:rPr lang="uk-UA" sz="2000" b="1" dirty="0" smtClean="0">
                <a:solidFill>
                  <a:prstClr val="black"/>
                </a:solidFill>
              </a:rPr>
              <a:t> </a:t>
            </a:r>
            <a:r>
              <a:rPr lang="uk-UA" sz="2000" b="1" dirty="0">
                <a:solidFill>
                  <a:prstClr val="black"/>
                </a:solidFill>
              </a:rPr>
              <a:t>курс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281584" y="3323016"/>
            <a:ext cx="388938" cy="346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268" y="3745467"/>
            <a:ext cx="2673540" cy="28362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uk-UA" sz="2400" b="1" dirty="0">
                <a:solidFill>
                  <a:srgbClr val="FF0000"/>
                </a:solidFill>
              </a:rPr>
              <a:t>1 </a:t>
            </a:r>
            <a:r>
              <a:rPr lang="uk-UA" sz="2400" b="1" dirty="0" smtClean="0">
                <a:solidFill>
                  <a:srgbClr val="FF0000"/>
                </a:solidFill>
              </a:rPr>
              <a:t>місце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uk-UA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Зарва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Е.  –  Пк-25</a:t>
            </a:r>
          </a:p>
          <a:p>
            <a:pPr lvl="0" algn="ctr"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місце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Швидун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Ст-37</a:t>
            </a:r>
          </a:p>
          <a:p>
            <a:pPr lvl="0">
              <a:defRPr/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Єрьоменко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Пк-25</a:t>
            </a:r>
            <a:endParaRPr lang="uk-UA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Носач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І.	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–Тр-62С</a:t>
            </a:r>
          </a:p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Кривонос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–Тр-62С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 descr="C:\Users\ЕН\Desktop\підсумки олімпіад\изображение_viber_2019-11-14_10-30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8" y="501300"/>
            <a:ext cx="3237991" cy="15339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cieply pomarancz">
  <a:themeElements>
    <a:clrScheme name="Тема Offic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Пиксел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567</Words>
  <Application>Microsoft Office PowerPoint</Application>
  <PresentationFormat>Экран (4:3)</PresentationFormat>
  <Paragraphs>244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cieply pomarancz</vt:lpstr>
      <vt:lpstr>Пиксел</vt:lpstr>
      <vt:lpstr>Підсумки організації та проведення  I етапу Всеукраїнських учнівських олімпіад із загальноосвітніх предметів</vt:lpstr>
      <vt:lpstr>ГРАФІК проведення I етапу Всеукраїнських учнівських олімпіад з загальноосвітніх предметів у ДНЗ КРЦПО</vt:lpstr>
      <vt:lpstr>Кількість учасників олімпіад</vt:lpstr>
      <vt:lpstr>Загальна кількість учасників олімпіад</vt:lpstr>
      <vt:lpstr>Українська мова та література</vt:lpstr>
      <vt:lpstr>Історія, інформатика </vt:lpstr>
      <vt:lpstr>Фізика, математика</vt:lpstr>
      <vt:lpstr>Хімія, біологія</vt:lpstr>
      <vt:lpstr>Результат олімпіади</vt:lpstr>
      <vt:lpstr>Результат олімпіади</vt:lpstr>
      <vt:lpstr>Результат олімпіади</vt:lpstr>
      <vt:lpstr>Результат олімпіади</vt:lpstr>
      <vt:lpstr>Результат олімпіади</vt:lpstr>
      <vt:lpstr>Результат  олімпіади</vt:lpstr>
      <vt:lpstr>Результат олімпіади</vt:lpstr>
      <vt:lpstr>Результат олімпіади</vt:lpstr>
      <vt:lpstr>Висновки </vt:lpstr>
      <vt:lpstr>Рекомендації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і контроль проведення училищних олімпіад із загальноосвітніх предметів, конкурсів</dc:title>
  <dc:creator>комп1</dc:creator>
  <cp:lastModifiedBy>ЕН</cp:lastModifiedBy>
  <cp:revision>244</cp:revision>
  <cp:lastPrinted>2019-11-22T12:05:57Z</cp:lastPrinted>
  <dcterms:created xsi:type="dcterms:W3CDTF">2015-12-03T11:11:57Z</dcterms:created>
  <dcterms:modified xsi:type="dcterms:W3CDTF">2019-11-26T07:55:39Z</dcterms:modified>
</cp:coreProperties>
</file>