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79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22041602519395"/>
          <c:y val="8.5426556096276668E-2"/>
          <c:w val="0.76896320125390227"/>
          <c:h val="0.788192446262190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I курс</c:v>
                </c:pt>
                <c:pt idx="1">
                  <c:v>II курс</c:v>
                </c:pt>
                <c:pt idx="2">
                  <c:v>III курс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I курс</c:v>
                </c:pt>
                <c:pt idx="1">
                  <c:v>II курс</c:v>
                </c:pt>
                <c:pt idx="2">
                  <c:v>III курс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8.4</c:v>
                </c:pt>
                <c:pt idx="1">
                  <c:v>7.4</c:v>
                </c:pt>
                <c:pt idx="2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77678976"/>
        <c:axId val="185135488"/>
        <c:axId val="161083392"/>
      </c:bar3DChart>
      <c:catAx>
        <c:axId val="17767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uk-UA"/>
          </a:p>
        </c:txPr>
        <c:crossAx val="185135488"/>
        <c:crosses val="autoZero"/>
        <c:auto val="1"/>
        <c:lblAlgn val="ctr"/>
        <c:lblOffset val="100"/>
        <c:noMultiLvlLbl val="0"/>
      </c:catAx>
      <c:valAx>
        <c:axId val="18513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uk-UA"/>
          </a:p>
        </c:txPr>
        <c:crossAx val="177678976"/>
        <c:crosses val="autoZero"/>
        <c:crossBetween val="between"/>
      </c:valAx>
      <c:serAx>
        <c:axId val="161083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5135488"/>
        <c:crosses val="autoZero"/>
      </c:ser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47669838320578578"/>
          <c:y val="0.11501357572990809"/>
          <c:w val="0.15060726838675298"/>
          <c:h val="0.13395619253160743"/>
        </c:manualLayout>
      </c:layout>
      <c:overlay val="0"/>
      <c:spPr>
        <a:noFill/>
      </c:spPr>
      <c:txPr>
        <a:bodyPr/>
        <a:lstStyle/>
        <a:p>
          <a:pPr>
            <a:defRPr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9066563225555"/>
          <c:y val="8.7984775415234251E-2"/>
          <c:w val="0.77185562244496375"/>
          <c:h val="0.65077833777484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максимальна кількість балів</c:v>
                </c:pt>
                <c:pt idx="1">
                  <c:v>Клещева А.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31.75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123968"/>
        <c:axId val="185125504"/>
      </c:barChart>
      <c:catAx>
        <c:axId val="18512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uk-UA"/>
          </a:p>
        </c:txPr>
        <c:crossAx val="185125504"/>
        <c:crosses val="autoZero"/>
        <c:auto val="1"/>
        <c:lblAlgn val="ctr"/>
        <c:lblOffset val="100"/>
        <c:noMultiLvlLbl val="0"/>
      </c:catAx>
      <c:valAx>
        <c:axId val="18512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uk-UA"/>
          </a:p>
        </c:txPr>
        <c:crossAx val="185123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37266744024322"/>
          <c:y val="8.9452486574830722E-2"/>
          <c:w val="0.2699813189481004"/>
          <c:h val="7.0948295989759033E-2"/>
        </c:manualLayout>
      </c:layout>
      <c:overlay val="0"/>
      <c:spPr>
        <a:noFill/>
      </c:spPr>
      <c:txPr>
        <a:bodyPr/>
        <a:lstStyle/>
        <a:p>
          <a:pPr>
            <a:defRPr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16702876635105"/>
          <c:y val="3.2134696476510904E-2"/>
          <c:w val="0.81629793191702982"/>
          <c:h val="0.823878218875821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 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2.9893100389975502E-2"/>
                  <c:y val="-4.7197492152613228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385702906833299E-2"/>
                  <c:y val="-5.8902037418727925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19532293022054E-2"/>
                  <c:y val="-0.1150450530372247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48512406342798E-2"/>
                  <c:y val="6.5139113896134263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672877213266321E-2"/>
                  <c:y val="1.5352564474594082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560127064071074E-2"/>
                  <c:y val="-6.0544682431636951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8991470083570958E-3"/>
                  <c:y val="-6.0544682431636951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sz="2800" dirty="0" smtClean="0"/>
                      <a:t>1</a:t>
                    </a:r>
                    <a:endParaRPr lang="en-US" sz="2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660980055713973E-3"/>
                  <c:y val="-4.2118039952443093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sz="2800" smtClean="0"/>
                      <a:t>1</a:t>
                    </a:r>
                    <a:endParaRPr lang="en-US" sz="28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70</c:v>
                </c:pt>
                <c:pt idx="3">
                  <c:v>40</c:v>
                </c:pt>
                <c:pt idx="4">
                  <c:v>70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06432"/>
        <c:axId val="97507968"/>
      </c:lineChart>
      <c:catAx>
        <c:axId val="9750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uk-UA"/>
          </a:p>
        </c:txPr>
        <c:crossAx val="97507968"/>
        <c:crosses val="autoZero"/>
        <c:auto val="1"/>
        <c:lblAlgn val="ctr"/>
        <c:lblOffset val="100"/>
        <c:noMultiLvlLbl val="0"/>
      </c:catAx>
      <c:valAx>
        <c:axId val="9750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uk-UA"/>
          </a:p>
        </c:txPr>
        <c:crossAx val="9750643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65332692502765377"/>
          <c:y val="0.74513321073777861"/>
          <c:w val="0.14729909237137903"/>
          <c:h val="7.3062155614550289E-2"/>
        </c:manualLayout>
      </c:layout>
      <c:overlay val="0"/>
      <c:txPr>
        <a:bodyPr/>
        <a:lstStyle/>
        <a:p>
          <a:pPr>
            <a:defRPr b="1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37405799434032"/>
          <c:y val="0.10076454436815037"/>
          <c:w val="0.7775878543153486"/>
          <c:h val="0.81375576004864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I курс</c:v>
                </c:pt>
                <c:pt idx="1">
                  <c:v>II курс</c:v>
                </c:pt>
                <c:pt idx="2">
                  <c:v>III курс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I курс</c:v>
                </c:pt>
                <c:pt idx="1">
                  <c:v>II курс</c:v>
                </c:pt>
                <c:pt idx="2">
                  <c:v>III курс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8.4</c:v>
                </c:pt>
                <c:pt idx="1">
                  <c:v>8.1999999999999993</c:v>
                </c:pt>
                <c:pt idx="2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99899264"/>
        <c:axId val="99957760"/>
        <c:axId val="191889856"/>
      </c:bar3DChart>
      <c:catAx>
        <c:axId val="9989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uk-UA"/>
          </a:p>
        </c:txPr>
        <c:crossAx val="99957760"/>
        <c:crosses val="autoZero"/>
        <c:auto val="1"/>
        <c:lblAlgn val="ctr"/>
        <c:lblOffset val="100"/>
        <c:noMultiLvlLbl val="0"/>
      </c:catAx>
      <c:valAx>
        <c:axId val="9995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uk-UA"/>
          </a:p>
        </c:txPr>
        <c:crossAx val="99899264"/>
        <c:crosses val="autoZero"/>
        <c:crossBetween val="between"/>
      </c:valAx>
      <c:serAx>
        <c:axId val="19188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99957760"/>
        <c:crosses val="autoZero"/>
      </c:ser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41345092742184675"/>
          <c:y val="7.4112273671578244E-2"/>
          <c:w val="0.15060726838675298"/>
          <c:h val="0.13395619253160743"/>
        </c:manualLayout>
      </c:layout>
      <c:overlay val="0"/>
      <c:spPr>
        <a:noFill/>
      </c:spPr>
      <c:txPr>
        <a:bodyPr/>
        <a:lstStyle/>
        <a:p>
          <a:pPr>
            <a:defRPr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68978549708475E-2"/>
          <c:y val="5.9866392393343369E-2"/>
          <c:w val="0.92613102145029136"/>
          <c:h val="0.83931642338998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максимальна кількість балів</c:v>
                </c:pt>
                <c:pt idx="1">
                  <c:v>Клещева Аліна</c:v>
                </c:pt>
                <c:pt idx="2">
                  <c:v>Янголенко Олександр</c:v>
                </c:pt>
                <c:pt idx="3">
                  <c:v>Зарва Едуард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10.25</c:v>
                </c:pt>
                <c:pt idx="2">
                  <c:v>5.5</c:v>
                </c:pt>
                <c:pt idx="3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83936"/>
        <c:axId val="172339968"/>
      </c:barChart>
      <c:catAx>
        <c:axId val="10498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uk-UA"/>
          </a:p>
        </c:txPr>
        <c:crossAx val="172339968"/>
        <c:crosses val="autoZero"/>
        <c:auto val="1"/>
        <c:lblAlgn val="ctr"/>
        <c:lblOffset val="100"/>
        <c:noMultiLvlLbl val="0"/>
      </c:catAx>
      <c:valAx>
        <c:axId val="17233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uk-UA"/>
          </a:p>
        </c:txPr>
        <c:crossAx val="104983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8190314070565"/>
          <c:y val="7.4115186744708433E-2"/>
          <c:w val="0.18597615801634093"/>
          <c:h val="7.0948295989759033E-2"/>
        </c:manualLayout>
      </c:layout>
      <c:overlay val="0"/>
      <c:spPr>
        <a:noFill/>
      </c:spPr>
      <c:txPr>
        <a:bodyPr/>
        <a:lstStyle/>
        <a:p>
          <a:pPr>
            <a:defRPr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450733346012405E-2"/>
          <c:y val="6.3110609237862464E-2"/>
          <c:w val="0.89844854808976016"/>
          <c:h val="0.796320591114876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 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4.4839650584963253E-2"/>
                  <c:y val="5.809760772849451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773458316307604E-2"/>
                  <c:y val="1.2168424072283843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94283309387471E-3"/>
                  <c:y val="-4.3970860617477042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652164825377215E-3"/>
                  <c:y val="-2.4361721002807316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177474211548856E-2"/>
                  <c:y val="-5.308918667156641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uk-UA" dirty="0" smtClean="0"/>
                      <a:t>2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uk-UA" dirty="0" smtClean="0"/>
                      <a:t>3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95</c:v>
                </c:pt>
                <c:pt idx="2">
                  <c:v>50</c:v>
                </c:pt>
                <c:pt idx="3">
                  <c:v>10</c:v>
                </c:pt>
                <c:pt idx="4">
                  <c:v>95</c:v>
                </c:pt>
                <c:pt idx="5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828480"/>
        <c:axId val="205830016"/>
      </c:lineChart>
      <c:catAx>
        <c:axId val="20582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uk-UA"/>
          </a:p>
        </c:txPr>
        <c:crossAx val="205830016"/>
        <c:crosses val="autoZero"/>
        <c:auto val="1"/>
        <c:lblAlgn val="ctr"/>
        <c:lblOffset val="100"/>
        <c:noMultiLvlLbl val="0"/>
      </c:catAx>
      <c:valAx>
        <c:axId val="2058300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582848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55900945092729815"/>
          <c:y val="7.9923194297855799E-2"/>
          <c:w val="0.14355420019244566"/>
          <c:h val="7.3062155614550289E-2"/>
        </c:manualLayout>
      </c:layout>
      <c:overlay val="0"/>
      <c:txPr>
        <a:bodyPr/>
        <a:lstStyle/>
        <a:p>
          <a:pPr>
            <a:defRPr b="1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5607832651363E-2"/>
          <c:y val="9.0339257495435837E-2"/>
          <c:w val="0.90741647820675286"/>
          <c:h val="0.7580687552129364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 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6.1280855799449765E-2"/>
                  <c:y val="-7.615364461991786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901737848337002E-2"/>
                  <c:y val="8.0613969923739814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314187312520829E-2"/>
                  <c:y val="-5.4500370605587774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538573868440229E-2"/>
                  <c:y val="-7.9641648440388874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177474211548856E-2"/>
                  <c:y val="-5.308918667156641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uk-UA" dirty="0" smtClean="0"/>
                      <a:t>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uk-UA" dirty="0" smtClean="0"/>
                      <a:t>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</c:v>
                </c:pt>
                <c:pt idx="1">
                  <c:v>60</c:v>
                </c:pt>
                <c:pt idx="2">
                  <c:v>80</c:v>
                </c:pt>
                <c:pt idx="3">
                  <c:v>100</c:v>
                </c:pt>
                <c:pt idx="4">
                  <c:v>60</c:v>
                </c:pt>
                <c:pt idx="5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898880"/>
        <c:axId val="205900416"/>
      </c:lineChart>
      <c:catAx>
        <c:axId val="20589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uk-UA"/>
          </a:p>
        </c:txPr>
        <c:crossAx val="205900416"/>
        <c:crosses val="autoZero"/>
        <c:auto val="1"/>
        <c:lblAlgn val="ctr"/>
        <c:lblOffset val="100"/>
        <c:noMultiLvlLbl val="0"/>
      </c:catAx>
      <c:valAx>
        <c:axId val="2059004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589888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9.4171739863179019E-2"/>
          <c:y val="0.12125974394221538"/>
          <c:w val="0.14355420019244566"/>
          <c:h val="7.3062155614550289E-2"/>
        </c:manualLayout>
      </c:layout>
      <c:overlay val="0"/>
      <c:txPr>
        <a:bodyPr/>
        <a:lstStyle/>
        <a:p>
          <a:pPr>
            <a:defRPr b="1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17583545331122"/>
          <c:y val="3.4726204256874685E-2"/>
          <c:w val="0.8042852818613373"/>
          <c:h val="0.788723295977866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 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6.1280855799449765E-2"/>
                  <c:y val="-6.2991757134779391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901737848337002E-2"/>
                  <c:y val="8.5878724917795204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883672059036756E-2"/>
                  <c:y val="8.7647806960089017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538573868440229E-2"/>
                  <c:y val="-7.9641648440388874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672118352198157E-2"/>
                  <c:y val="8.9144216950804753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uk-UA" dirty="0" smtClean="0"/>
                      <a:t>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882410428973052E-2"/>
                  <c:y val="-6.2582652106755163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</c:v>
                </c:pt>
                <c:pt idx="1">
                  <c:v>50</c:v>
                </c:pt>
                <c:pt idx="2">
                  <c:v>50</c:v>
                </c:pt>
                <c:pt idx="3">
                  <c:v>100</c:v>
                </c:pt>
                <c:pt idx="4">
                  <c:v>45</c:v>
                </c:pt>
                <c:pt idx="5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313344"/>
        <c:axId val="206314880"/>
      </c:lineChart>
      <c:catAx>
        <c:axId val="20631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uk-UA"/>
          </a:p>
        </c:txPr>
        <c:crossAx val="206314880"/>
        <c:crosses val="autoZero"/>
        <c:auto val="1"/>
        <c:lblAlgn val="ctr"/>
        <c:lblOffset val="100"/>
        <c:noMultiLvlLbl val="0"/>
      </c:catAx>
      <c:valAx>
        <c:axId val="20631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uk-UA"/>
          </a:p>
        </c:txPr>
        <c:crossAx val="20631334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20178690126709081"/>
          <c:y val="6.7211170085044319E-2"/>
          <c:w val="0.14355420019244566"/>
          <c:h val="7.3062155614550289E-2"/>
        </c:manualLayout>
      </c:layout>
      <c:overlay val="0"/>
      <c:txPr>
        <a:bodyPr/>
        <a:lstStyle/>
        <a:p>
          <a:pPr>
            <a:defRPr b="1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71AFD-638D-4627-8A39-29905F0800B4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64AAF-EE01-4B66-A8C4-9B0C7D3FF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1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FAF2F-91D3-4163-83E2-B9F1BAE41862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C22CF-656B-4838-BB19-E05E617B6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7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12/28/2019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5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12/28/2019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12/28/2019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3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12/28/2019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34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12/28/2019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8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12/28/2019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91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12/28/2019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55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12/28/2019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6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12/28/2019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83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12/28/2019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51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12/28/2019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9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12/28/2019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5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6264696" cy="352839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Підсумки організації, проведення </a:t>
            </a:r>
            <a:r>
              <a:rPr lang="en-US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Calibri" pitchFamily="34" charset="0"/>
                <a:cs typeface="Times New Roman"/>
              </a:rPr>
              <a:t>I </a:t>
            </a:r>
            <a:r>
              <a:rPr lang="uk-UA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Calibri" pitchFamily="34" charset="0"/>
                <a:cs typeface="Times New Roman"/>
              </a:rPr>
              <a:t>етапу </a:t>
            </a:r>
            <a:r>
              <a:rPr lang="uk-UA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та результати участі у обласному етапі мовних конкурсів</a:t>
            </a:r>
            <a:endParaRPr lang="ru-RU" alt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949280"/>
            <a:ext cx="5393457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algn="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28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Заступник директора з НР  Корякіна О.М.</a:t>
            </a:r>
            <a:endParaRPr lang="en-US" sz="2800" b="1" i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43808" y="548680"/>
            <a:ext cx="5138464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Результати </a:t>
            </a:r>
            <a:r>
              <a:rPr lang="en-US" sz="2000" b="1" dirty="0">
                <a:solidFill>
                  <a:prstClr val="black"/>
                </a:solidFill>
              </a:rPr>
              <a:t>I </a:t>
            </a:r>
            <a:r>
              <a:rPr lang="uk-UA" sz="2000" b="1" dirty="0" smtClean="0">
                <a:solidFill>
                  <a:prstClr val="black"/>
                </a:solidFill>
              </a:rPr>
              <a:t>етапу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X</a:t>
            </a:r>
            <a:r>
              <a:rPr lang="uk-UA" sz="2000" b="1" dirty="0" smtClean="0">
                <a:solidFill>
                  <a:prstClr val="black"/>
                </a:solidFill>
              </a:rPr>
              <a:t> Міжнародного мовно-літературного </a:t>
            </a:r>
            <a:r>
              <a:rPr lang="ru-RU" sz="2000" b="1" dirty="0" smtClean="0">
                <a:solidFill>
                  <a:prstClr val="black"/>
                </a:solidFill>
              </a:rPr>
              <a:t>конкурсу </a:t>
            </a:r>
            <a:r>
              <a:rPr lang="uk-UA" sz="2000" b="1" dirty="0" smtClean="0">
                <a:solidFill>
                  <a:prstClr val="black"/>
                </a:solidFill>
              </a:rPr>
              <a:t>учнівської та студентської молоді </a:t>
            </a:r>
            <a:br>
              <a:rPr lang="uk-UA" sz="2000" b="1" dirty="0" smtClean="0">
                <a:solidFill>
                  <a:prstClr val="black"/>
                </a:solidFill>
              </a:rPr>
            </a:br>
            <a:r>
              <a:rPr lang="uk-UA" sz="2000" b="1" dirty="0" smtClean="0">
                <a:solidFill>
                  <a:prstClr val="black"/>
                </a:solidFill>
              </a:rPr>
              <a:t>імені 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Тараса Шевченка </a:t>
            </a:r>
          </a:p>
        </p:txBody>
      </p:sp>
      <p:sp>
        <p:nvSpPr>
          <p:cNvPr id="5" name="Овал 4"/>
          <p:cNvSpPr/>
          <p:nvPr/>
        </p:nvSpPr>
        <p:spPr>
          <a:xfrm>
            <a:off x="467022" y="2420888"/>
            <a:ext cx="2160587" cy="9350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83607" y="2384376"/>
            <a:ext cx="2305050" cy="9715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14588" y="2420888"/>
            <a:ext cx="2447925" cy="9350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3933056"/>
            <a:ext cx="2592983" cy="26642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FF0000"/>
                </a:solidFill>
                <a:latin typeface="Constantia"/>
              </a:rPr>
              <a:t>1 </a:t>
            </a:r>
            <a:r>
              <a:rPr lang="uk-UA" altLang="ru-RU" sz="2400" b="1" dirty="0" smtClean="0">
                <a:solidFill>
                  <a:srgbClr val="FF0000"/>
                </a:solidFill>
                <a:latin typeface="Constantia"/>
              </a:rPr>
              <a:t>місце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uk-UA" alt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Зарва Е. – Пк-25</a:t>
            </a:r>
            <a:r>
              <a:rPr lang="uk-UA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alt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місце</a:t>
            </a:r>
          </a:p>
          <a:p>
            <a:r>
              <a:rPr lang="uk-UA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Поджарій</a:t>
            </a:r>
            <a:r>
              <a:rPr lang="uk-UA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Є – Зв-2</a:t>
            </a:r>
          </a:p>
          <a:p>
            <a:r>
              <a:rPr lang="uk-UA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Швидун</a:t>
            </a:r>
            <a:r>
              <a:rPr lang="uk-UA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Д. – Ст-37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	</a:t>
            </a:r>
            <a:r>
              <a:rPr lang="uk-UA" altLang="ru-RU" sz="2400" b="1" dirty="0" smtClean="0">
                <a:solidFill>
                  <a:srgbClr val="FF0000"/>
                </a:solidFill>
                <a:latin typeface="Constantia"/>
              </a:rPr>
              <a:t>3 місце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Шило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О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 – Зв- 2 </a:t>
            </a:r>
          </a:p>
          <a:p>
            <a:r>
              <a:rPr lang="ru-RU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Мозальов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А. – Зв-2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3933056"/>
            <a:ext cx="2808585" cy="26642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1 місце</a:t>
            </a:r>
          </a:p>
          <a:p>
            <a:pPr algn="ctr">
              <a:defRPr/>
            </a:pPr>
            <a:r>
              <a:rPr lang="ru-RU" b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Янголенко </a:t>
            </a:r>
            <a:r>
              <a:rPr lang="ru-RU" b="1" u="sng" dirty="0">
                <a:solidFill>
                  <a:prstClr val="black"/>
                </a:solidFill>
                <a:latin typeface="Times New Roman"/>
                <a:ea typeface="Times New Roman"/>
              </a:rPr>
              <a:t>О. – Пк-23</a:t>
            </a:r>
            <a:endParaRPr lang="uk-UA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2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>
              <a:defRPr/>
            </a:pP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Журавська Є. 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Пм-13 </a:t>
            </a:r>
          </a:p>
          <a:p>
            <a:pPr>
              <a:defRPr/>
            </a:pPr>
            <a:r>
              <a:rPr lang="uk-UA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Стороженко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– Зв-1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3 місце</a:t>
            </a:r>
            <a:endParaRPr lang="uk-UA" sz="1400" b="1" dirty="0" smtClean="0">
              <a:solidFill>
                <a:srgbClr val="FF0000"/>
              </a:solidFill>
            </a:endParaRPr>
          </a:p>
          <a:p>
            <a:pPr defTabSz="8112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Тютіна</a:t>
            </a:r>
            <a:r>
              <a:rPr lang="uk-UA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І. – Пм-13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defTabSz="8112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Золотарьов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В. – Пк-23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5664" y="3933056"/>
            <a:ext cx="2736850" cy="2664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1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>
              <a:defRPr/>
            </a:pPr>
            <a:r>
              <a:rPr lang="uk-UA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Клещева А. – Пм-12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2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>
              <a:defRPr/>
            </a:pP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 Д.– Ас-18</a:t>
            </a:r>
          </a:p>
          <a:p>
            <a:pPr>
              <a:defRPr/>
            </a:pPr>
            <a:r>
              <a:rPr lang="uk-UA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Лаурсон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Ас-18</a:t>
            </a:r>
            <a:endParaRPr lang="uk-UA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3 місце</a:t>
            </a:r>
          </a:p>
          <a:p>
            <a:pPr defTabSz="8112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Бражнікова І. –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Пм-12</a:t>
            </a:r>
          </a:p>
          <a:p>
            <a:pPr defTabSz="8112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Петренко М. – Ас-18</a:t>
            </a:r>
            <a:endParaRPr lang="en-US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283370" y="3527963"/>
            <a:ext cx="360363" cy="3524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41663" y="3520878"/>
            <a:ext cx="388938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545145" y="3520877"/>
            <a:ext cx="431800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 descr="C:\Users\ЕН\Desktop\яцик 19-20\изображение_viber_2019-11-19_11-52-4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r="10297"/>
          <a:stretch/>
        </p:blipFill>
        <p:spPr bwMode="auto">
          <a:xfrm>
            <a:off x="195858" y="776114"/>
            <a:ext cx="2647950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39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8792" cy="1512168"/>
          </a:xfrm>
          <a:solidFill>
            <a:schemeClr val="bg1"/>
          </a:solidFill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Результати </a:t>
            </a:r>
            <a:r>
              <a:rPr lang="ru-RU" sz="2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II (</a:t>
            </a:r>
            <a:r>
              <a:rPr lang="uk-UA" sz="2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обласного) етапу  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X</a:t>
            </a:r>
            <a:r>
              <a:rPr lang="uk-UA" sz="2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Міжнародного мовно-літературного конкурсу учнівської та студентської молоді </a:t>
            </a:r>
            <a:br>
              <a:rPr lang="uk-UA" sz="2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r>
              <a:rPr lang="uk-UA" sz="2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імені  </a:t>
            </a:r>
            <a:r>
              <a:rPr lang="ru-RU" sz="2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Тараса </a:t>
            </a:r>
            <a:r>
              <a:rPr lang="ru-RU" sz="2200" b="1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Шевченка</a:t>
            </a:r>
            <a:r>
              <a:rPr lang="ru-RU" sz="2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</a:t>
            </a:r>
            <a:r>
              <a:rPr lang="ru-RU" sz="2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за </a:t>
            </a:r>
            <a:r>
              <a:rPr lang="uk-UA" sz="2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кількісними показниками </a:t>
            </a:r>
            <a:endParaRPr lang="ru-RU" sz="22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124207"/>
              </p:ext>
            </p:extLst>
          </p:nvPr>
        </p:nvGraphicFramePr>
        <p:xfrm>
          <a:off x="683568" y="1700808"/>
          <a:ext cx="75608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34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9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/>
            </a:r>
            <a:br>
              <a:rPr lang="ru-RU" sz="29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404664"/>
            <a:ext cx="7128792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prstClr val="black"/>
                </a:solidFill>
              </a:rPr>
              <a:t>Результати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II</a:t>
            </a:r>
            <a:r>
              <a:rPr lang="uk-UA" sz="2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(обласного)</a:t>
            </a:r>
            <a:r>
              <a:rPr lang="uk-UA" sz="2000" b="1" dirty="0" smtClean="0">
                <a:solidFill>
                  <a:prstClr val="black"/>
                </a:solidFill>
              </a:rPr>
              <a:t> етапу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X</a:t>
            </a:r>
            <a:r>
              <a:rPr lang="uk-UA" sz="2000" b="1" dirty="0" smtClean="0">
                <a:solidFill>
                  <a:prstClr val="black"/>
                </a:solidFill>
              </a:rPr>
              <a:t> Міжнародного </a:t>
            </a:r>
            <a:r>
              <a:rPr lang="uk-UA" sz="2000" b="1" dirty="0">
                <a:solidFill>
                  <a:prstClr val="black"/>
                </a:solidFill>
              </a:rPr>
              <a:t>мовно-літературного </a:t>
            </a:r>
            <a:r>
              <a:rPr lang="ru-RU" sz="2000" b="1" dirty="0">
                <a:solidFill>
                  <a:prstClr val="black"/>
                </a:solidFill>
              </a:rPr>
              <a:t>конкурсу </a:t>
            </a:r>
            <a:r>
              <a:rPr lang="uk-UA" sz="2000" b="1" dirty="0">
                <a:solidFill>
                  <a:prstClr val="black"/>
                </a:solidFill>
              </a:rPr>
              <a:t>учнівської та студентської молоді </a:t>
            </a:r>
            <a:br>
              <a:rPr lang="uk-UA" sz="2000" b="1" dirty="0">
                <a:solidFill>
                  <a:prstClr val="black"/>
                </a:solidFill>
              </a:rPr>
            </a:br>
            <a:r>
              <a:rPr lang="uk-UA" sz="2000" b="1" dirty="0">
                <a:solidFill>
                  <a:prstClr val="black"/>
                </a:solidFill>
              </a:rPr>
              <a:t>імені </a:t>
            </a:r>
            <a:r>
              <a:rPr lang="ru-RU" sz="2000" b="1" dirty="0">
                <a:solidFill>
                  <a:prstClr val="black"/>
                </a:solidFill>
              </a:rPr>
              <a:t> Тараса Шевченка </a:t>
            </a:r>
          </a:p>
        </p:txBody>
      </p:sp>
      <p:sp>
        <p:nvSpPr>
          <p:cNvPr id="6" name="Овал 5"/>
          <p:cNvSpPr/>
          <p:nvPr/>
        </p:nvSpPr>
        <p:spPr>
          <a:xfrm>
            <a:off x="3211585" y="2064061"/>
            <a:ext cx="2305050" cy="9715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97761" y="2122811"/>
            <a:ext cx="2447925" cy="9350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3422180"/>
            <a:ext cx="3096344" cy="17350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</a:rPr>
              <a:t>7</a:t>
            </a:r>
            <a:r>
              <a:rPr lang="uk-UA" sz="2800" b="1" dirty="0" smtClean="0">
                <a:solidFill>
                  <a:srgbClr val="FF0000"/>
                </a:solidFill>
              </a:rPr>
              <a:t> місце</a:t>
            </a:r>
            <a:endParaRPr lang="uk-UA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Янголенко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alt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Пк-23</a:t>
            </a:r>
            <a:r>
              <a:rPr lang="uk-UA" sz="2800" b="1" dirty="0" smtClean="0">
                <a:solidFill>
                  <a:prstClr val="black"/>
                </a:solidFill>
              </a:rPr>
              <a:t> </a:t>
            </a:r>
            <a:endParaRPr lang="uk-UA" b="1" dirty="0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4761" y="3395301"/>
            <a:ext cx="2730925" cy="1761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</a:rPr>
              <a:t>1</a:t>
            </a:r>
            <a:r>
              <a:rPr lang="uk-UA" sz="2800" b="1" dirty="0" smtClean="0">
                <a:solidFill>
                  <a:srgbClr val="FF0000"/>
                </a:solidFill>
              </a:rPr>
              <a:t> місце</a:t>
            </a:r>
            <a:endParaRPr lang="uk-UA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Клещева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Аліна</a:t>
            </a: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Пм-12</a:t>
            </a:r>
            <a:r>
              <a:rPr lang="uk-UA" sz="2800" b="1" dirty="0">
                <a:solidFill>
                  <a:prstClr val="black"/>
                </a:solidFill>
              </a:rPr>
              <a:t> </a:t>
            </a:r>
          </a:p>
          <a:p>
            <a:pPr algn="ctr">
              <a:defRPr/>
            </a:pPr>
            <a:endPara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172697" y="3129384"/>
            <a:ext cx="388938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305823" y="3076105"/>
            <a:ext cx="431800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94" y="3079500"/>
            <a:ext cx="457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9869" y="3422180"/>
            <a:ext cx="2389923" cy="17350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</a:rPr>
              <a:t>3</a:t>
            </a:r>
            <a:r>
              <a:rPr lang="uk-UA" sz="2800" b="1" dirty="0" smtClean="0">
                <a:solidFill>
                  <a:srgbClr val="FF0000"/>
                </a:solidFill>
              </a:rPr>
              <a:t> місце</a:t>
            </a:r>
            <a:endParaRPr lang="uk-UA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Зарва Едуард – Пк-25</a:t>
            </a:r>
          </a:p>
        </p:txBody>
      </p:sp>
      <p:sp>
        <p:nvSpPr>
          <p:cNvPr id="14" name="Овал 13"/>
          <p:cNvSpPr/>
          <p:nvPr/>
        </p:nvSpPr>
        <p:spPr>
          <a:xfrm>
            <a:off x="309869" y="2046549"/>
            <a:ext cx="2305050" cy="9715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I</a:t>
            </a:r>
            <a:r>
              <a:rPr lang="uk-UA" sz="2000" b="1" dirty="0" smtClean="0">
                <a:solidFill>
                  <a:prstClr val="black"/>
                </a:solidFill>
              </a:rPr>
              <a:t> 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3794" y="5373216"/>
            <a:ext cx="693860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i="1" u="sng" dirty="0" smtClean="0">
                <a:solidFill>
                  <a:prstClr val="black"/>
                </a:solidFill>
              </a:rPr>
              <a:t>Викладачі: </a:t>
            </a:r>
            <a:r>
              <a:rPr lang="uk-UA" sz="2800" b="1" dirty="0">
                <a:solidFill>
                  <a:prstClr val="black"/>
                </a:solidFill>
              </a:rPr>
              <a:t>Чиркіна В.О</a:t>
            </a:r>
            <a:r>
              <a:rPr lang="uk-UA" sz="2800" b="1" dirty="0" smtClean="0">
                <a:solidFill>
                  <a:prstClr val="black"/>
                </a:solidFill>
              </a:rPr>
              <a:t>., Костюк Т.І.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59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172819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Моніторинг</a:t>
            </a:r>
            <a:br>
              <a:rPr lang="uk-UA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r>
              <a:rPr lang="uk-UA" sz="24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Міжнародного мовно-літературного конкурсу учнівської та студентської молоді </a:t>
            </a:r>
            <a:br>
              <a:rPr lang="uk-UA" sz="24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r>
              <a:rPr lang="uk-UA" sz="24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імені </a:t>
            </a:r>
            <a:r>
              <a:rPr lang="ru-RU" sz="24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</a:t>
            </a:r>
            <a:r>
              <a:rPr lang="ru-RU" sz="2400" b="1" i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Тараса Шевченка </a:t>
            </a:r>
            <a:r>
              <a:rPr lang="ru-RU" sz="24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на </a:t>
            </a:r>
            <a:r>
              <a:rPr lang="en-US" sz="24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I</a:t>
            </a:r>
            <a:r>
              <a:rPr lang="uk-UA" sz="24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курсі</a:t>
            </a:r>
            <a:r>
              <a:rPr lang="uk-UA" sz="24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</a:t>
            </a:r>
            <a:endParaRPr lang="ru-RU" sz="2400" i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75386457"/>
              </p:ext>
            </p:extLst>
          </p:nvPr>
        </p:nvGraphicFramePr>
        <p:xfrm>
          <a:off x="323528" y="1916832"/>
          <a:ext cx="84969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3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88832" cy="1584176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Моніторинг</a:t>
            </a:r>
            <a:b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r>
              <a:rPr lang="uk-UA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Міжнародного мовно-літературного конкурсу учнівської та студентської молоді </a:t>
            </a:r>
            <a:br>
              <a:rPr lang="uk-UA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r>
              <a:rPr lang="uk-UA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імені </a:t>
            </a:r>
            <a:r>
              <a:rPr lang="ru-RU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</a:t>
            </a:r>
            <a:r>
              <a:rPr lang="ru-RU" sz="2700" b="1" i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Тараса Шевченка </a:t>
            </a:r>
            <a:r>
              <a:rPr lang="ru-RU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на </a:t>
            </a:r>
            <a:r>
              <a:rPr lang="en-US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II</a:t>
            </a:r>
            <a:r>
              <a:rPr lang="uk-UA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курсі</a:t>
            </a:r>
            <a:r>
              <a:rPr lang="uk-UA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</a:t>
            </a:r>
            <a:endParaRPr lang="ru-RU" sz="2700" i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66615278"/>
              </p:ext>
            </p:extLst>
          </p:nvPr>
        </p:nvGraphicFramePr>
        <p:xfrm>
          <a:off x="323528" y="1700808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82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84776" cy="165618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Моніторинг</a:t>
            </a:r>
            <a:b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r>
              <a:rPr lang="uk-UA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Міжнародного мовно-літературного конкурсу учнівської та студентської молоді імені </a:t>
            </a:r>
            <a:r>
              <a:rPr lang="ru-RU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</a:t>
            </a:r>
            <a:r>
              <a:rPr lang="ru-RU" sz="2700" b="1" i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Тараса Шевченка </a:t>
            </a:r>
            <a:r>
              <a:rPr lang="ru-RU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на </a:t>
            </a:r>
            <a:r>
              <a:rPr lang="en-US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III</a:t>
            </a:r>
            <a:r>
              <a:rPr lang="uk-UA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курсі</a:t>
            </a:r>
            <a:r>
              <a:rPr lang="uk-UA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</a:t>
            </a:r>
            <a:endParaRPr lang="ru-RU" sz="2700" i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84053537"/>
              </p:ext>
            </p:extLst>
          </p:nvPr>
        </p:nvGraphicFramePr>
        <p:xfrm>
          <a:off x="323528" y="2060848"/>
          <a:ext cx="84969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26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8792" cy="129614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defRPr/>
            </a:pPr>
            <a:r>
              <a:rPr lang="uk-UA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uk-UA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en-US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XX  </a:t>
            </a:r>
            <a:r>
              <a:rPr lang="uk-UA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Міжнародного </a:t>
            </a:r>
            <a:r>
              <a:rPr lang="uk-UA" alt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конкурсу</a:t>
            </a:r>
            <a:r>
              <a:rPr lang="uk-UA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з української мови </a:t>
            </a:r>
            <a:br>
              <a:rPr lang="uk-UA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r>
              <a:rPr lang="uk-UA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імені </a:t>
            </a:r>
            <a:r>
              <a:rPr lang="uk-UA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П</a:t>
            </a:r>
            <a:r>
              <a:rPr lang="uk-UA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етра Яцика</a:t>
            </a:r>
            <a:endParaRPr lang="ru-RU" alt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34215"/>
              </p:ext>
            </p:extLst>
          </p:nvPr>
        </p:nvGraphicFramePr>
        <p:xfrm>
          <a:off x="755575" y="1628800"/>
          <a:ext cx="7704857" cy="4792858"/>
        </p:xfrm>
        <a:graphic>
          <a:graphicData uri="http://schemas.openxmlformats.org/drawingml/2006/table">
            <a:tbl>
              <a:tblPr firstRow="1" firstCol="1" bandRow="1"/>
              <a:tblGrid>
                <a:gridCol w="432049"/>
                <a:gridCol w="2016224"/>
                <a:gridCol w="1829849"/>
                <a:gridCol w="602971"/>
                <a:gridCol w="693629"/>
                <a:gridCol w="693629"/>
                <a:gridCol w="693629"/>
                <a:gridCol w="742877"/>
              </a:tblGrid>
              <a:tr h="39004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з/п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Найменування конкурсу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Викладачі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14.11.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uk-UA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19.11.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uk-UA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21.11.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uk-UA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03.12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05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етап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noProof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XX Міжнародний конкурс з української мови імені Петра Яцика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Костюк Т.І.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Чиркіна В.О.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Ткачук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О.І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Рудневська А.П.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6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7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5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(обласний)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етап</a:t>
                      </a:r>
                      <a:endParaRPr lang="en-US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noProof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XX Міжнародний конкурс з української мови імені Петра Яцика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Костюк Т.І.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Чиркіна В.О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9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9614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Кількість учасників </a:t>
            </a:r>
            <a:r>
              <a:rPr lang="ru-RU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I </a:t>
            </a: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етапу</a:t>
            </a:r>
            <a:r>
              <a:rPr lang="ru-RU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/>
            </a:r>
            <a:br>
              <a:rPr lang="ru-RU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XX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</a:t>
            </a: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Міжнародного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конкурсу </a:t>
            </a:r>
            <a:r>
              <a:rPr lang="ru-RU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з </a:t>
            </a: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української мови імені 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Петра </a:t>
            </a:r>
            <a:r>
              <a:rPr lang="ru-RU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Яцика</a:t>
            </a:r>
            <a:br>
              <a:rPr lang="ru-RU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627956"/>
              </p:ext>
            </p:extLst>
          </p:nvPr>
        </p:nvGraphicFramePr>
        <p:xfrm>
          <a:off x="201358" y="1628800"/>
          <a:ext cx="8835138" cy="496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23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9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/>
            </a:r>
            <a:br>
              <a:rPr lang="ru-RU" sz="29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620688"/>
            <a:ext cx="5400773" cy="11160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prstClr val="black"/>
                </a:solidFill>
              </a:rPr>
              <a:t>Результати I етапу</a:t>
            </a:r>
            <a:br>
              <a:rPr lang="uk-UA" sz="2000" b="1" dirty="0" smtClean="0">
                <a:solidFill>
                  <a:prstClr val="black"/>
                </a:solidFill>
              </a:rPr>
            </a:br>
            <a:r>
              <a:rPr lang="uk-UA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XX  </a:t>
            </a:r>
            <a:r>
              <a:rPr lang="uk-UA" sz="2000" b="1" dirty="0" smtClean="0">
                <a:solidFill>
                  <a:prstClr val="black"/>
                </a:solidFill>
              </a:rPr>
              <a:t>Міжнародного конкурсу з української мови імені </a:t>
            </a:r>
            <a:r>
              <a:rPr lang="ru-RU" sz="2000" b="1" dirty="0" smtClean="0">
                <a:solidFill>
                  <a:prstClr val="black"/>
                </a:solidFill>
              </a:rPr>
              <a:t>Петра </a:t>
            </a:r>
            <a:r>
              <a:rPr lang="ru-RU" sz="2000" b="1" dirty="0">
                <a:solidFill>
                  <a:prstClr val="black"/>
                </a:solidFill>
              </a:rPr>
              <a:t>Яцика</a:t>
            </a:r>
          </a:p>
        </p:txBody>
      </p:sp>
      <p:sp>
        <p:nvSpPr>
          <p:cNvPr id="5" name="Овал 4"/>
          <p:cNvSpPr/>
          <p:nvPr/>
        </p:nvSpPr>
        <p:spPr>
          <a:xfrm>
            <a:off x="557413" y="1988840"/>
            <a:ext cx="2160587" cy="9350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5385" y="1998096"/>
            <a:ext cx="2305050" cy="9715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05189" y="1986666"/>
            <a:ext cx="2447925" cy="9350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6" y="3398246"/>
            <a:ext cx="2736998" cy="2951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 smtClean="0">
                <a:solidFill>
                  <a:srgbClr val="FF0000"/>
                </a:solidFill>
                <a:latin typeface="Constantia"/>
              </a:rPr>
              <a:t>1 місце</a:t>
            </a:r>
          </a:p>
          <a:p>
            <a:r>
              <a:rPr lang="uk-UA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Зарва Е.– Пк-25</a:t>
            </a:r>
          </a:p>
          <a:p>
            <a:endParaRPr lang="uk-UA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uk-UA" altLang="ru-RU" sz="2400" b="1" dirty="0" smtClean="0">
                <a:solidFill>
                  <a:srgbClr val="FF0000"/>
                </a:solidFill>
                <a:latin typeface="Constantia"/>
              </a:rPr>
              <a:t>2 місце</a:t>
            </a:r>
          </a:p>
          <a:p>
            <a:r>
              <a:rPr lang="ru-RU" alt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Швидун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Д. –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Ст-37</a:t>
            </a:r>
          </a:p>
          <a:p>
            <a:r>
              <a:rPr lang="uk-UA" alt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Поджарій</a:t>
            </a:r>
            <a:r>
              <a:rPr lang="uk-UA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Є. – Зв-2</a:t>
            </a:r>
          </a:p>
          <a:p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 smtClean="0">
                <a:solidFill>
                  <a:srgbClr val="FF0000"/>
                </a:solidFill>
                <a:latin typeface="Constantia"/>
              </a:rPr>
              <a:t>3 місце</a:t>
            </a:r>
          </a:p>
          <a:p>
            <a:pPr eaLnBrk="1" hangingPunct="1"/>
            <a:r>
              <a:rPr lang="ru-RU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Щило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О.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Зв-2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3398246"/>
            <a:ext cx="2736304" cy="2975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0000"/>
                </a:solidFill>
                <a:latin typeface="+mj-lt"/>
              </a:rPr>
              <a:t>1 </a:t>
            </a:r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місце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Янголенко О. –</a:t>
            </a:r>
            <a:r>
              <a:rPr lang="en-US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Пк-23</a:t>
            </a:r>
          </a:p>
          <a:p>
            <a:pPr>
              <a:defRPr/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2 місце</a:t>
            </a:r>
          </a:p>
          <a:p>
            <a:pPr>
              <a:defRPr/>
            </a:pPr>
            <a:r>
              <a:rPr lang="uk-UA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Журавська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Є. – Пм-13</a:t>
            </a:r>
          </a:p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b="1" dirty="0">
                <a:solidFill>
                  <a:prstClr val="black"/>
                </a:solidFill>
                <a:latin typeface="Times New Roman"/>
                <a:ea typeface="Times New Roman"/>
              </a:rPr>
              <a:t>З</a:t>
            </a:r>
            <a:r>
              <a:rPr lang="uk-UA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адирака Д. – Зв-1</a:t>
            </a:r>
          </a:p>
          <a:p>
            <a:pPr>
              <a:defRPr/>
            </a:pPr>
            <a:endParaRPr lang="uk-UA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3 </a:t>
            </a:r>
            <a:r>
              <a:rPr lang="uk-UA" sz="2400" b="1" dirty="0">
                <a:solidFill>
                  <a:srgbClr val="FF0000"/>
                </a:solidFill>
                <a:latin typeface="+mj-lt"/>
              </a:rPr>
              <a:t>місце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  <a:p>
            <a:r>
              <a:rPr lang="uk-UA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Тютіна</a:t>
            </a:r>
            <a:r>
              <a:rPr lang="uk-UA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І. – Пм-13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3398246"/>
            <a:ext cx="2889970" cy="2951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0000"/>
                </a:solidFill>
                <a:latin typeface="+mj-lt"/>
              </a:rPr>
              <a:t>1 </a:t>
            </a:r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місце</a:t>
            </a:r>
          </a:p>
          <a:p>
            <a:pPr>
              <a:defRPr/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Times New Roman"/>
              </a:rPr>
              <a:t>Клещева А.–</a:t>
            </a:r>
            <a:r>
              <a:rPr lang="ru-RU" b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Пм-12</a:t>
            </a:r>
          </a:p>
          <a:p>
            <a:pPr>
              <a:defRPr/>
            </a:pPr>
            <a:endParaRPr lang="ru-RU" b="1" u="sng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uk-UA" sz="2400" b="1" dirty="0">
                <a:solidFill>
                  <a:srgbClr val="FF0000"/>
                </a:solidFill>
                <a:latin typeface="+mj-lt"/>
              </a:rPr>
              <a:t>місце</a:t>
            </a:r>
          </a:p>
          <a:p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Бражнікова І.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Пм-12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Коваленко Р. – Ас-18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3 місце</a:t>
            </a:r>
            <a:endParaRPr lang="ru-RU" b="1" dirty="0" smtClean="0">
              <a:solidFill>
                <a:prstClr val="black"/>
              </a:solidFill>
              <a:latin typeface="+mj-lt"/>
              <a:ea typeface="Times New Roman"/>
            </a:endParaRPr>
          </a:p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Вільхівський В.–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Пк-22</a:t>
            </a:r>
          </a:p>
          <a:p>
            <a:pPr>
              <a:defRPr/>
            </a:pPr>
            <a:r>
              <a:rPr lang="uk-UA" b="1" dirty="0" smtClean="0">
                <a:solidFill>
                  <a:prstClr val="black"/>
                </a:solidFill>
                <a:latin typeface="Times New Roman"/>
              </a:rPr>
              <a:t>Петренко М. – Ас-18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457524" y="3011488"/>
            <a:ext cx="360363" cy="3524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33441" y="3052171"/>
            <a:ext cx="388938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313253" y="2994295"/>
            <a:ext cx="431800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2" descr="C:\Users\ЕН\Desktop\яцик 19-20\изображение_viber_2019-11-19_11-51-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649055"/>
            <a:ext cx="2603500" cy="12331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72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128792" cy="108012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7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Результати </a:t>
            </a:r>
            <a:r>
              <a:rPr lang="ru-RU" sz="27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III (</a:t>
            </a:r>
            <a:r>
              <a:rPr lang="uk-UA" sz="27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обласного) етапу</a:t>
            </a:r>
            <a:br>
              <a:rPr lang="uk-UA" sz="27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r>
              <a:rPr lang="uk-UA" sz="27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XX Міжнародного конкурсу з української мови імені </a:t>
            </a:r>
            <a:r>
              <a:rPr lang="ru-RU" sz="27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Петра Яцика</a:t>
            </a:r>
            <a:r>
              <a:rPr lang="uk-UA" sz="27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</a:t>
            </a:r>
            <a:r>
              <a:rPr lang="uk-UA" sz="27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за кількісними показниками </a:t>
            </a:r>
            <a:r>
              <a:rPr lang="ru-RU" sz="27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/>
            </a:r>
            <a:br>
              <a:rPr lang="ru-RU" sz="27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000976"/>
              </p:ext>
            </p:extLst>
          </p:nvPr>
        </p:nvGraphicFramePr>
        <p:xfrm>
          <a:off x="683568" y="1700808"/>
          <a:ext cx="7776864" cy="496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9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/>
            </a:r>
            <a:br>
              <a:rPr lang="ru-RU" sz="29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692696"/>
            <a:ext cx="6768752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prstClr val="black"/>
                </a:solidFill>
              </a:rPr>
              <a:t>Результати 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III</a:t>
            </a:r>
            <a:r>
              <a:rPr lang="uk-UA" sz="2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(обласного)</a:t>
            </a:r>
            <a:r>
              <a:rPr lang="uk-UA" sz="2000" b="1" dirty="0" smtClean="0">
                <a:solidFill>
                  <a:prstClr val="black"/>
                </a:solidFill>
              </a:rPr>
              <a:t> етапу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uk-UA" sz="2000" b="1" dirty="0" smtClean="0">
                <a:solidFill>
                  <a:prstClr val="black"/>
                </a:solidFill>
              </a:rPr>
              <a:t>Міжнародного конкурсу з української мови імені П</a:t>
            </a:r>
            <a:r>
              <a:rPr lang="ru-RU" sz="2000" b="1" dirty="0" err="1" smtClean="0">
                <a:solidFill>
                  <a:prstClr val="black"/>
                </a:solidFill>
              </a:rPr>
              <a:t>етра</a:t>
            </a:r>
            <a:r>
              <a:rPr lang="ru-RU" sz="2000" b="1" dirty="0" smtClean="0">
                <a:solidFill>
                  <a:prstClr val="black"/>
                </a:solidFill>
              </a:rPr>
              <a:t> Яцика</a:t>
            </a:r>
            <a:r>
              <a:rPr lang="uk-UA" sz="20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3678650" y="2140110"/>
            <a:ext cx="2305050" cy="9715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II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lang="uk-UA" sz="2000" b="1" dirty="0" smtClean="0">
                <a:solidFill>
                  <a:prstClr val="black"/>
                </a:solidFill>
              </a:rPr>
              <a:t> </a:t>
            </a:r>
            <a:r>
              <a:rPr lang="uk-UA" sz="2000" b="1" dirty="0">
                <a:solidFill>
                  <a:prstClr val="black"/>
                </a:solidFill>
              </a:rPr>
              <a:t>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751" y="3574874"/>
            <a:ext cx="3974848" cy="2579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1</a:t>
            </a:r>
            <a:r>
              <a:rPr lang="uk-UA" sz="2800" b="1" u="sng" dirty="0" smtClean="0">
                <a:solidFill>
                  <a:srgbClr val="FF0000"/>
                </a:solidFill>
              </a:rPr>
              <a:t> місце</a:t>
            </a:r>
            <a:endParaRPr lang="uk-UA" sz="2800" b="1" u="sng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Клещева </a:t>
            </a:r>
            <a:r>
              <a:rPr lang="ru-RU" alt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Аліна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Пм-12</a:t>
            </a:r>
            <a:r>
              <a:rPr lang="uk-UA" b="1" dirty="0" smtClean="0">
                <a:solidFill>
                  <a:prstClr val="black"/>
                </a:solidFill>
              </a:rPr>
              <a:t> </a:t>
            </a:r>
          </a:p>
          <a:p>
            <a:pPr algn="ctr">
              <a:defRPr/>
            </a:pPr>
            <a:r>
              <a:rPr lang="uk-UA" sz="2400" b="1" i="1" u="sng" dirty="0" smtClean="0">
                <a:solidFill>
                  <a:prstClr val="black"/>
                </a:solidFill>
              </a:rPr>
              <a:t>Викладач</a:t>
            </a:r>
            <a:r>
              <a:rPr lang="uk-UA" sz="2400" b="1" i="1" u="sng" dirty="0">
                <a:solidFill>
                  <a:prstClr val="black"/>
                </a:solidFill>
              </a:rPr>
              <a:t>і</a:t>
            </a:r>
            <a:endParaRPr lang="uk-UA" sz="2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prstClr val="black"/>
                </a:solidFill>
              </a:rPr>
              <a:t>Костюк Т.І.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prstClr val="black"/>
                </a:solidFill>
              </a:rPr>
              <a:t>Чиркіна В.О.</a:t>
            </a:r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636706" y="3166714"/>
            <a:ext cx="388938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 descr="C:\Users\ЕН\Desktop\яцик 19-20\изображение_viber_2019-12-11_10-48-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262" b="38369"/>
          <a:stretch/>
        </p:blipFill>
        <p:spPr bwMode="auto">
          <a:xfrm>
            <a:off x="971600" y="2190750"/>
            <a:ext cx="1836675" cy="18863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ЕН\Desktop\яцик 19-20\изображение_viber_2019-12-12_07-04-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24328"/>
            <a:ext cx="2232248" cy="15769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775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56784" cy="108012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Моніторинг</a:t>
            </a:r>
            <a:b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r>
              <a:rPr lang="uk-UA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Міжнародного конкурсу з української мови імені </a:t>
            </a:r>
            <a:r>
              <a:rPr lang="ru-RU" sz="2700" b="1" i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Петра Яцика</a:t>
            </a:r>
            <a:endParaRPr lang="ru-RU" sz="2700" i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86624132"/>
              </p:ext>
            </p:extLst>
          </p:nvPr>
        </p:nvGraphicFramePr>
        <p:xfrm>
          <a:off x="683568" y="1700808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72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800" cy="151216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 РА Ф І К</a:t>
            </a:r>
            <a:r>
              <a:rPr lang="ru-RU" altLang="ru-RU" sz="24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uk-UA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en-US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uk-UA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Міжнародного мовно-літературного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конкурсу </a:t>
            </a:r>
            <a:r>
              <a:rPr lang="uk-UA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учнівської та студентської молоді </a:t>
            </a:r>
            <a:br>
              <a:rPr lang="uk-UA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імені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Тараса </a:t>
            </a:r>
            <a:r>
              <a:rPr lang="uk-UA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Шевченка </a:t>
            </a: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59739"/>
              </p:ext>
            </p:extLst>
          </p:nvPr>
        </p:nvGraphicFramePr>
        <p:xfrm>
          <a:off x="179512" y="1844824"/>
          <a:ext cx="8784975" cy="4849117"/>
        </p:xfrm>
        <a:graphic>
          <a:graphicData uri="http://schemas.openxmlformats.org/drawingml/2006/table">
            <a:tbl>
              <a:tblPr firstRow="1" firstCol="1" bandRow="1"/>
              <a:tblGrid>
                <a:gridCol w="620934"/>
                <a:gridCol w="2435982"/>
                <a:gridCol w="1760652"/>
                <a:gridCol w="850159"/>
                <a:gridCol w="779312"/>
                <a:gridCol w="779312"/>
                <a:gridCol w="779312"/>
                <a:gridCol w="779312"/>
              </a:tblGrid>
              <a:tr h="2982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з/п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Найменування конкурсу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Викладачі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06.11.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13.11.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20.11.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17.12.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1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етап</a:t>
                      </a:r>
                      <a:endParaRPr lang="en-US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uk-UA" sz="1800" b="0" noProof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Міжнародний мовно-літературний конкурс учнівської та студентської молоді імені Тараса Шевченка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Костюк Т.І.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Чиркіна В.О.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Ткачук </a:t>
                      </a:r>
                      <a:r>
                        <a:rPr lang="uk-UA" sz="18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О.І</a:t>
                      </a:r>
                      <a:r>
                        <a:rPr lang="uk-UA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Рудневська А.П.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3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63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uk-UA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(обласний)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етап</a:t>
                      </a:r>
                      <a:endParaRPr lang="en-US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uk-UA" sz="1800" b="0" noProof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Міжнародний мовно-літературний конкурс учнівської та студентської молоді імені Тараса Шевченка</a:t>
                      </a: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Костюк Т.І.</a:t>
                      </a:r>
                      <a:endParaRPr lang="ru-RU" sz="1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Чиркіна В.О.</a:t>
                      </a:r>
                      <a:endParaRPr lang="ru-RU" sz="1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67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67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7" marR="67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2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4" cy="1584176"/>
          </a:xfrm>
          <a:solidFill>
            <a:schemeClr val="bg1"/>
          </a:solidFill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Кількість учасників </a:t>
            </a:r>
            <a:r>
              <a:rPr lang="ru-RU" sz="2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I </a:t>
            </a:r>
            <a:r>
              <a:rPr lang="uk-UA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етапу 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X</a:t>
            </a:r>
            <a:r>
              <a:rPr lang="ru-RU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</a:t>
            </a:r>
            <a:r>
              <a:rPr lang="uk-UA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Міжнародного мовно-літературного </a:t>
            </a:r>
            <a:r>
              <a:rPr lang="ru-RU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конкурсу </a:t>
            </a:r>
            <a:r>
              <a:rPr lang="uk-UA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учнівської та студентської молоді </a:t>
            </a:r>
            <a:br>
              <a:rPr lang="uk-UA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</a:br>
            <a:r>
              <a:rPr lang="uk-UA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імені  </a:t>
            </a:r>
            <a:r>
              <a:rPr lang="ru-RU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Тараса </a:t>
            </a:r>
            <a:r>
              <a:rPr lang="ru-RU" sz="2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Шевченка </a:t>
            </a:r>
            <a:endParaRPr lang="ru-RU" sz="24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795673"/>
              </p:ext>
            </p:extLst>
          </p:nvPr>
        </p:nvGraphicFramePr>
        <p:xfrm>
          <a:off x="201358" y="1628800"/>
          <a:ext cx="8835138" cy="496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35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488</Words>
  <Application>Microsoft Office PowerPoint</Application>
  <PresentationFormat>Экран (4:3)</PresentationFormat>
  <Paragraphs>195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Pushpin</vt:lpstr>
      <vt:lpstr>Підсумки організації, проведення I етапу та результати участі у обласному етапі мовних конкурсів</vt:lpstr>
      <vt:lpstr>ГРАФІК проведення XX  Міжнародного конкурсу з української мови  імені Петра Яцика</vt:lpstr>
      <vt:lpstr>Кількість учасників I етапу XX Міжнародного конкурсу з української мови імені Петра Яцика  </vt:lpstr>
      <vt:lpstr> </vt:lpstr>
      <vt:lpstr>Результати III (обласного) етапу XX Міжнародного конкурсу з української мови імені Петра Яцика за кількісними показниками   </vt:lpstr>
      <vt:lpstr> </vt:lpstr>
      <vt:lpstr>Моніторинг Міжнародного конкурсу з української мови імені Петра Яцика</vt:lpstr>
      <vt:lpstr>Г РА Ф І К проведення X Міжнародного мовно-літературного конкурсу учнівської та студентської молоді  імені  Тараса Шевченка </vt:lpstr>
      <vt:lpstr>Кількість учасників I етапу X Міжнародного мовно-літературного конкурсу учнівської та студентської молоді  імені  Тараса Шевченка </vt:lpstr>
      <vt:lpstr>Презентация PowerPoint</vt:lpstr>
      <vt:lpstr>Результати II (обласного) етапу  X Міжнародного мовно-літературного конкурсу учнівської та студентської молоді  імені  Тараса Шевченка за кількісними показниками </vt:lpstr>
      <vt:lpstr> </vt:lpstr>
      <vt:lpstr>Моніторинг Міжнародного мовно-літературного конкурсу учнівської та студентської молоді  імені  Тараса Шевченка на I курсі </vt:lpstr>
      <vt:lpstr>Моніторинг Міжнародного мовно-літературного конкурсу учнівської та студентської молоді  імені  Тараса Шевченка на II курсі </vt:lpstr>
      <vt:lpstr>Моніторинг Міжнародного мовно-літературного конкурсу учнівської та студентської молоді імені  Тараса Шевченка на III курсі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Підсумки організації, проведення та участі у мовних конкурсах</dc:title>
  <dc:creator>ЕН</dc:creator>
  <cp:lastModifiedBy>user</cp:lastModifiedBy>
  <cp:revision>93</cp:revision>
  <cp:lastPrinted>2018-12-14T13:46:49Z</cp:lastPrinted>
  <dcterms:created xsi:type="dcterms:W3CDTF">2018-02-23T11:34:09Z</dcterms:created>
  <dcterms:modified xsi:type="dcterms:W3CDTF">2019-12-28T09:37:27Z</dcterms:modified>
</cp:coreProperties>
</file>